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2" d="100"/>
          <a:sy n="42" d="100"/>
        </p:scale>
        <p:origin x="-112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12F402-B3DA-47D4-9137-0233F2D54F12}" type="datetimeFigureOut">
              <a:rPr lang="en-US" smtClean="0"/>
              <a:pPr/>
              <a:t>2/25/2012</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1ED823-DE04-40D6-A2A8-63F4C80948E1}"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en.wikipedia.org/wiki/Resistance_thermometer" TargetMode="External"/><Relationship Id="rId3" Type="http://schemas.openxmlformats.org/officeDocument/2006/relationships/hyperlink" Target="http://en.wikipedia.org/wiki/Voltage" TargetMode="External"/><Relationship Id="rId7" Type="http://schemas.openxmlformats.org/officeDocument/2006/relationships/hyperlink" Target="http://en.wikipedia.org/wiki/Strain_gauge"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en.wikipedia.org/wiki/Kirchhoff's_circuit_laws" TargetMode="External"/><Relationship Id="rId5" Type="http://schemas.openxmlformats.org/officeDocument/2006/relationships/hyperlink" Target="http://en.wikipedia.org/wiki/Galvanometer" TargetMode="External"/><Relationship Id="rId4" Type="http://schemas.openxmlformats.org/officeDocument/2006/relationships/hyperlink" Target="http://en.wikipedia.org/wiki/Current_(electricity)"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In the circuit on the right, </a:t>
            </a:r>
            <a:r>
              <a:rPr lang="en-AU" i="1" dirty="0" smtClean="0"/>
              <a:t>R</a:t>
            </a:r>
            <a:r>
              <a:rPr lang="en-AU" i="1" baseline="-25000" dirty="0" smtClean="0"/>
              <a:t>x</a:t>
            </a:r>
            <a:r>
              <a:rPr lang="en-AU" dirty="0" smtClean="0"/>
              <a:t> is the unknown resistance to be measured; </a:t>
            </a:r>
            <a:r>
              <a:rPr lang="en-AU" i="1" dirty="0" smtClean="0"/>
              <a:t>R</a:t>
            </a:r>
            <a:r>
              <a:rPr lang="en-AU" baseline="-25000" dirty="0" smtClean="0"/>
              <a:t>1</a:t>
            </a:r>
            <a:r>
              <a:rPr lang="en-AU" dirty="0" smtClean="0"/>
              <a:t>, </a:t>
            </a:r>
            <a:r>
              <a:rPr lang="en-AU" i="1" dirty="0" smtClean="0"/>
              <a:t>R</a:t>
            </a:r>
            <a:r>
              <a:rPr lang="en-AU" baseline="-25000" dirty="0" smtClean="0"/>
              <a:t>2</a:t>
            </a:r>
            <a:r>
              <a:rPr lang="en-AU" dirty="0" smtClean="0"/>
              <a:t> and </a:t>
            </a:r>
            <a:r>
              <a:rPr lang="en-AU" i="1" dirty="0" smtClean="0"/>
              <a:t>R</a:t>
            </a:r>
            <a:r>
              <a:rPr lang="en-AU" baseline="-25000" dirty="0" smtClean="0"/>
              <a:t>3</a:t>
            </a:r>
            <a:r>
              <a:rPr lang="en-AU" dirty="0" smtClean="0"/>
              <a:t> are resistors of known resistance and the resistance of </a:t>
            </a:r>
            <a:r>
              <a:rPr lang="en-AU" i="1" dirty="0" smtClean="0"/>
              <a:t>R</a:t>
            </a:r>
            <a:r>
              <a:rPr lang="en-AU" baseline="-25000" dirty="0" smtClean="0"/>
              <a:t>2</a:t>
            </a:r>
            <a:r>
              <a:rPr lang="en-AU" dirty="0" smtClean="0"/>
              <a:t> is adjustable. If the ratio of the two resistances in the known leg (</a:t>
            </a:r>
            <a:r>
              <a:rPr lang="en-AU" i="1" dirty="0" smtClean="0"/>
              <a:t>R</a:t>
            </a:r>
            <a:r>
              <a:rPr lang="en-AU" baseline="-25000" dirty="0" smtClean="0"/>
              <a:t>2</a:t>
            </a:r>
            <a:r>
              <a:rPr lang="en-AU" dirty="0" smtClean="0"/>
              <a:t> / </a:t>
            </a:r>
            <a:r>
              <a:rPr lang="en-AU" i="1" dirty="0" smtClean="0"/>
              <a:t>R</a:t>
            </a:r>
            <a:r>
              <a:rPr lang="en-AU" baseline="-25000" dirty="0" smtClean="0"/>
              <a:t>1</a:t>
            </a:r>
            <a:r>
              <a:rPr lang="en-AU" dirty="0" smtClean="0"/>
              <a:t>) is equal to the ratio of the two in the unknown leg (</a:t>
            </a:r>
            <a:r>
              <a:rPr lang="en-AU" i="1" dirty="0" smtClean="0"/>
              <a:t>R</a:t>
            </a:r>
            <a:r>
              <a:rPr lang="en-AU" i="1" baseline="-25000" dirty="0" smtClean="0"/>
              <a:t>x</a:t>
            </a:r>
            <a:r>
              <a:rPr lang="en-AU" dirty="0" smtClean="0"/>
              <a:t> / </a:t>
            </a:r>
            <a:r>
              <a:rPr lang="en-AU" i="1" dirty="0" smtClean="0"/>
              <a:t>R</a:t>
            </a:r>
            <a:r>
              <a:rPr lang="en-AU" baseline="-25000" dirty="0" smtClean="0"/>
              <a:t>3</a:t>
            </a:r>
            <a:r>
              <a:rPr lang="en-AU" dirty="0" smtClean="0"/>
              <a:t>), then the </a:t>
            </a:r>
            <a:r>
              <a:rPr lang="en-AU" dirty="0" smtClean="0">
                <a:hlinkClick r:id="rId3" action="ppaction://hlinkfile" tooltip="Voltage"/>
              </a:rPr>
              <a:t>voltage</a:t>
            </a:r>
            <a:r>
              <a:rPr lang="en-AU" dirty="0" smtClean="0"/>
              <a:t> between the two midpoints (</a:t>
            </a:r>
            <a:r>
              <a:rPr lang="en-AU" b="1" dirty="0" smtClean="0"/>
              <a:t>B</a:t>
            </a:r>
            <a:r>
              <a:rPr lang="en-AU" dirty="0" smtClean="0"/>
              <a:t> and </a:t>
            </a:r>
            <a:r>
              <a:rPr lang="en-AU" b="1" dirty="0" smtClean="0"/>
              <a:t>D</a:t>
            </a:r>
            <a:r>
              <a:rPr lang="en-AU" dirty="0" smtClean="0"/>
              <a:t>) will be zero and no </a:t>
            </a:r>
            <a:r>
              <a:rPr lang="en-AU" dirty="0" smtClean="0">
                <a:hlinkClick r:id="rId4" action="ppaction://hlinkfile" tooltip="Current (electricity)"/>
              </a:rPr>
              <a:t>current</a:t>
            </a:r>
            <a:r>
              <a:rPr lang="en-AU" dirty="0" smtClean="0"/>
              <a:t> will flow through the </a:t>
            </a:r>
            <a:r>
              <a:rPr lang="en-AU" dirty="0" smtClean="0">
                <a:hlinkClick r:id="rId5" action="ppaction://hlinkfile" tooltip="Galvanometer"/>
              </a:rPr>
              <a:t>galvanometer</a:t>
            </a:r>
            <a:r>
              <a:rPr lang="en-AU" dirty="0" smtClean="0"/>
              <a:t> </a:t>
            </a:r>
            <a:r>
              <a:rPr lang="en-AU" i="1" dirty="0" smtClean="0"/>
              <a:t>V</a:t>
            </a:r>
            <a:r>
              <a:rPr lang="en-AU" i="1" baseline="-25000" dirty="0" smtClean="0"/>
              <a:t>g</a:t>
            </a:r>
            <a:r>
              <a:rPr lang="en-AU" dirty="0" smtClean="0"/>
              <a:t>. </a:t>
            </a:r>
            <a:r>
              <a:rPr lang="en-AU" i="1" dirty="0" smtClean="0"/>
              <a:t>R</a:t>
            </a:r>
            <a:r>
              <a:rPr lang="en-AU" baseline="-25000" dirty="0" smtClean="0"/>
              <a:t>2</a:t>
            </a:r>
            <a:r>
              <a:rPr lang="en-AU" dirty="0" smtClean="0"/>
              <a:t> is varied until this condition is reached. The direction of the current indicates whether </a:t>
            </a:r>
            <a:r>
              <a:rPr lang="en-AU" i="1" dirty="0" smtClean="0"/>
              <a:t>R</a:t>
            </a:r>
            <a:r>
              <a:rPr lang="en-AU" baseline="-25000" dirty="0" smtClean="0"/>
              <a:t>2</a:t>
            </a:r>
            <a:r>
              <a:rPr lang="en-AU" dirty="0" smtClean="0"/>
              <a:t> is too high or too low.</a:t>
            </a:r>
          </a:p>
          <a:p>
            <a:r>
              <a:rPr lang="en-AU" dirty="0" smtClean="0"/>
              <a:t>Detecting zero current can be done to extremely high accuracy (see </a:t>
            </a:r>
            <a:r>
              <a:rPr lang="en-AU" dirty="0" smtClean="0">
                <a:hlinkClick r:id="rId5" action="ppaction://hlinkfile" tooltip="Galvanometer"/>
              </a:rPr>
              <a:t>galvanometer</a:t>
            </a:r>
            <a:r>
              <a:rPr lang="en-AU" dirty="0" smtClean="0"/>
              <a:t>). Therefore, if </a:t>
            </a:r>
            <a:r>
              <a:rPr lang="en-AU" i="1" dirty="0" smtClean="0"/>
              <a:t>R</a:t>
            </a:r>
            <a:r>
              <a:rPr lang="en-AU" baseline="-25000" dirty="0" smtClean="0"/>
              <a:t>1</a:t>
            </a:r>
            <a:r>
              <a:rPr lang="en-AU" dirty="0" smtClean="0"/>
              <a:t>, </a:t>
            </a:r>
            <a:r>
              <a:rPr lang="en-AU" i="1" dirty="0" smtClean="0"/>
              <a:t>R</a:t>
            </a:r>
            <a:r>
              <a:rPr lang="en-AU" baseline="-25000" dirty="0" smtClean="0"/>
              <a:t>2</a:t>
            </a:r>
            <a:r>
              <a:rPr lang="en-AU" dirty="0" smtClean="0"/>
              <a:t> and </a:t>
            </a:r>
            <a:r>
              <a:rPr lang="en-AU" i="1" dirty="0" smtClean="0"/>
              <a:t>R</a:t>
            </a:r>
            <a:r>
              <a:rPr lang="en-AU" baseline="-25000" dirty="0" smtClean="0"/>
              <a:t>3</a:t>
            </a:r>
            <a:r>
              <a:rPr lang="en-AU" dirty="0" smtClean="0"/>
              <a:t> are known to high precision, then </a:t>
            </a:r>
            <a:r>
              <a:rPr lang="en-AU" i="1" dirty="0" smtClean="0"/>
              <a:t>R</a:t>
            </a:r>
            <a:r>
              <a:rPr lang="en-AU" i="1" baseline="-25000" dirty="0" smtClean="0"/>
              <a:t>x</a:t>
            </a:r>
            <a:r>
              <a:rPr lang="en-AU" dirty="0" smtClean="0"/>
              <a:t> can be measured to high precision. Very small changes in </a:t>
            </a:r>
            <a:r>
              <a:rPr lang="en-AU" i="1" dirty="0" smtClean="0"/>
              <a:t>R</a:t>
            </a:r>
            <a:r>
              <a:rPr lang="en-AU" i="1" baseline="-25000" dirty="0" smtClean="0"/>
              <a:t>x</a:t>
            </a:r>
            <a:r>
              <a:rPr lang="en-AU" dirty="0" smtClean="0"/>
              <a:t> disrupt the balance and are readily detected.</a:t>
            </a:r>
          </a:p>
          <a:p>
            <a:r>
              <a:rPr lang="en-AU" dirty="0" smtClean="0"/>
              <a:t>At the point of balance, the ratio of </a:t>
            </a:r>
            <a:r>
              <a:rPr lang="en-AU" i="1" dirty="0" smtClean="0"/>
              <a:t>R</a:t>
            </a:r>
            <a:r>
              <a:rPr lang="en-AU" baseline="-25000" dirty="0" smtClean="0"/>
              <a:t>2</a:t>
            </a:r>
            <a:r>
              <a:rPr lang="en-AU" dirty="0" smtClean="0"/>
              <a:t> / </a:t>
            </a:r>
            <a:r>
              <a:rPr lang="en-AU" i="1" dirty="0" smtClean="0"/>
              <a:t>R</a:t>
            </a:r>
            <a:r>
              <a:rPr lang="en-AU" baseline="-25000" dirty="0" smtClean="0"/>
              <a:t>1</a:t>
            </a:r>
            <a:r>
              <a:rPr lang="en-AU" dirty="0" smtClean="0"/>
              <a:t> = </a:t>
            </a:r>
            <a:r>
              <a:rPr lang="en-AU" i="1" dirty="0" smtClean="0"/>
              <a:t>R</a:t>
            </a:r>
            <a:r>
              <a:rPr lang="en-AU" i="1" baseline="-25000" dirty="0" smtClean="0"/>
              <a:t>x</a:t>
            </a:r>
            <a:r>
              <a:rPr lang="en-AU" dirty="0" smtClean="0"/>
              <a:t> / </a:t>
            </a:r>
            <a:r>
              <a:rPr lang="en-AU" i="1" dirty="0" smtClean="0"/>
              <a:t>R</a:t>
            </a:r>
            <a:r>
              <a:rPr lang="en-AU" baseline="-25000" dirty="0" smtClean="0"/>
              <a:t>3</a:t>
            </a:r>
            <a:endParaRPr lang="en-AU" dirty="0" smtClean="0"/>
          </a:p>
          <a:p>
            <a:r>
              <a:rPr lang="en-AU" dirty="0" smtClean="0"/>
              <a:t>Therefore, </a:t>
            </a:r>
          </a:p>
          <a:p>
            <a:r>
              <a:rPr lang="en-AU" dirty="0" smtClean="0"/>
              <a:t>Alternatively, if </a:t>
            </a:r>
            <a:r>
              <a:rPr lang="en-AU" i="1" dirty="0" smtClean="0"/>
              <a:t>R</a:t>
            </a:r>
            <a:r>
              <a:rPr lang="en-AU" baseline="-25000" dirty="0" smtClean="0"/>
              <a:t>1</a:t>
            </a:r>
            <a:r>
              <a:rPr lang="en-AU" dirty="0" smtClean="0"/>
              <a:t>, </a:t>
            </a:r>
            <a:r>
              <a:rPr lang="en-AU" i="1" dirty="0" smtClean="0"/>
              <a:t>R</a:t>
            </a:r>
            <a:r>
              <a:rPr lang="en-AU" baseline="-25000" dirty="0" smtClean="0"/>
              <a:t>2</a:t>
            </a:r>
            <a:r>
              <a:rPr lang="en-AU" dirty="0" smtClean="0"/>
              <a:t>, and </a:t>
            </a:r>
            <a:r>
              <a:rPr lang="en-AU" i="1" dirty="0" smtClean="0"/>
              <a:t>R</a:t>
            </a:r>
            <a:r>
              <a:rPr lang="en-AU" baseline="-25000" dirty="0" smtClean="0"/>
              <a:t>3</a:t>
            </a:r>
            <a:r>
              <a:rPr lang="en-AU" dirty="0" smtClean="0"/>
              <a:t> are known, but </a:t>
            </a:r>
            <a:r>
              <a:rPr lang="en-AU" i="1" dirty="0" smtClean="0"/>
              <a:t>R</a:t>
            </a:r>
            <a:r>
              <a:rPr lang="en-AU" baseline="-25000" dirty="0" smtClean="0"/>
              <a:t>2</a:t>
            </a:r>
            <a:r>
              <a:rPr lang="en-AU" dirty="0" smtClean="0"/>
              <a:t> is not adjustable, the voltage difference across or current flow through the meter can be used to calculate the value of </a:t>
            </a:r>
            <a:r>
              <a:rPr lang="en-AU" i="1" dirty="0" smtClean="0"/>
              <a:t>R</a:t>
            </a:r>
            <a:r>
              <a:rPr lang="en-AU" i="1" baseline="-25000" dirty="0" smtClean="0"/>
              <a:t>x</a:t>
            </a:r>
            <a:r>
              <a:rPr lang="en-AU" dirty="0" smtClean="0"/>
              <a:t>, using </a:t>
            </a:r>
            <a:r>
              <a:rPr lang="en-AU" dirty="0" smtClean="0">
                <a:hlinkClick r:id="rId6" action="ppaction://hlinkfile" tooltip="Kirchhoff's circuit laws"/>
              </a:rPr>
              <a:t>Kirchhoff's circuit laws</a:t>
            </a:r>
            <a:r>
              <a:rPr lang="en-AU" dirty="0" smtClean="0"/>
              <a:t> (also known as Kirchhoff's rules). This setup is frequently used in </a:t>
            </a:r>
            <a:r>
              <a:rPr lang="en-AU" dirty="0" smtClean="0">
                <a:hlinkClick r:id="rId7" action="ppaction://hlinkfile" tooltip="Strain gauge"/>
              </a:rPr>
              <a:t>strain gauge</a:t>
            </a:r>
            <a:r>
              <a:rPr lang="en-AU" dirty="0" smtClean="0"/>
              <a:t> and </a:t>
            </a:r>
            <a:r>
              <a:rPr lang="en-AU" dirty="0" smtClean="0">
                <a:hlinkClick r:id="rId8" action="ppaction://hlinkfile" tooltip="Resistance thermometer"/>
              </a:rPr>
              <a:t>resistance thermometer</a:t>
            </a:r>
            <a:r>
              <a:rPr lang="en-AU" dirty="0" smtClean="0"/>
              <a:t> measurements, as it is usually faster to read a voltage level off a meter than to adjust a resistance to zero the voltage.</a:t>
            </a:r>
            <a:endParaRPr lang="en-AU" smtClean="0"/>
          </a:p>
          <a:p>
            <a:endParaRPr lang="en-AU"/>
          </a:p>
        </p:txBody>
      </p:sp>
      <p:sp>
        <p:nvSpPr>
          <p:cNvPr id="4" name="Slide Number Placeholder 3"/>
          <p:cNvSpPr>
            <a:spLocks noGrp="1"/>
          </p:cNvSpPr>
          <p:nvPr>
            <p:ph type="sldNum" sz="quarter" idx="10"/>
          </p:nvPr>
        </p:nvSpPr>
        <p:spPr/>
        <p:txBody>
          <a:bodyPr/>
          <a:lstStyle/>
          <a:p>
            <a:fld id="{CE139AFB-10BD-40E7-834E-E5CEFD60B0C9}" type="slidenum">
              <a:rPr lang="en-AU" smtClean="0"/>
              <a:pPr/>
              <a:t>10</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CE139AFB-10BD-40E7-834E-E5CEFD60B0C9}" type="slidenum">
              <a:rPr lang="en-AU" smtClean="0"/>
              <a:pPr/>
              <a:t>25</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A3C534A-BCCA-470F-A658-BD59AE676E11}" type="datetimeFigureOut">
              <a:rPr lang="en-US" smtClean="0"/>
              <a:pPr/>
              <a:t>2/25/2012</a:t>
            </a:fld>
            <a:endParaRPr lang="en-AU"/>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AU"/>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86023EA-77AA-452A-89A7-192D5F3DBD97}"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786023EA-77AA-452A-89A7-192D5F3DBD97}"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786023EA-77AA-452A-89A7-192D5F3DBD97}"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786023EA-77AA-452A-89A7-192D5F3DBD97}" type="slidenum">
              <a:rPr lang="en-AU" smtClean="0"/>
              <a:pPr/>
              <a:t>‹#›</a:t>
            </a:fld>
            <a:endParaRPr lang="en-AU"/>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786023EA-77AA-452A-89A7-192D5F3DBD97}" type="slidenum">
              <a:rPr lang="en-AU" smtClean="0"/>
              <a:pPr/>
              <a:t>‹#›</a:t>
            </a:fld>
            <a:endParaRPr lang="en-AU"/>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786023EA-77AA-452A-89A7-192D5F3DBD97}" type="slidenum">
              <a:rPr lang="en-AU" smtClean="0"/>
              <a:pPr/>
              <a:t>‹#›</a:t>
            </a:fld>
            <a:endParaRPr lang="en-AU"/>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8" name="Footer Placeholder 7"/>
          <p:cNvSpPr>
            <a:spLocks noGrp="1"/>
          </p:cNvSpPr>
          <p:nvPr>
            <p:ph type="ftr" sz="quarter" idx="11"/>
          </p:nvPr>
        </p:nvSpPr>
        <p:spPr/>
        <p:txBody>
          <a:bodyPr/>
          <a:lstStyle>
            <a:extLst/>
          </a:lstStyle>
          <a:p>
            <a:endParaRPr lang="en-AU"/>
          </a:p>
        </p:txBody>
      </p:sp>
      <p:sp>
        <p:nvSpPr>
          <p:cNvPr id="9" name="Slide Number Placeholder 8"/>
          <p:cNvSpPr>
            <a:spLocks noGrp="1"/>
          </p:cNvSpPr>
          <p:nvPr>
            <p:ph type="sldNum" sz="quarter" idx="12"/>
          </p:nvPr>
        </p:nvSpPr>
        <p:spPr/>
        <p:txBody>
          <a:bodyPr/>
          <a:lstStyle>
            <a:extLst/>
          </a:lstStyle>
          <a:p>
            <a:fld id="{786023EA-77AA-452A-89A7-192D5F3DBD97}"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4" name="Footer Placeholder 3"/>
          <p:cNvSpPr>
            <a:spLocks noGrp="1"/>
          </p:cNvSpPr>
          <p:nvPr>
            <p:ph type="ftr" sz="quarter" idx="11"/>
          </p:nvPr>
        </p:nvSpPr>
        <p:spPr/>
        <p:txBody>
          <a:bodyPr/>
          <a:lstStyle>
            <a:extLst/>
          </a:lstStyle>
          <a:p>
            <a:endParaRPr lang="en-AU"/>
          </a:p>
        </p:txBody>
      </p:sp>
      <p:sp>
        <p:nvSpPr>
          <p:cNvPr id="5" name="Slide Number Placeholder 4"/>
          <p:cNvSpPr>
            <a:spLocks noGrp="1"/>
          </p:cNvSpPr>
          <p:nvPr>
            <p:ph type="sldNum" sz="quarter" idx="12"/>
          </p:nvPr>
        </p:nvSpPr>
        <p:spPr/>
        <p:txBody>
          <a:bodyPr/>
          <a:lstStyle>
            <a:extLst/>
          </a:lstStyle>
          <a:p>
            <a:fld id="{786023EA-77AA-452A-89A7-192D5F3DBD97}" type="slidenum">
              <a:rPr lang="en-AU" smtClean="0"/>
              <a:pPr/>
              <a:t>‹#›</a:t>
            </a:fld>
            <a:endParaRPr lang="en-AU"/>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A3C534A-BCCA-470F-A658-BD59AE676E11}" type="datetimeFigureOut">
              <a:rPr lang="en-US" smtClean="0"/>
              <a:pPr/>
              <a:t>2/25/2012</a:t>
            </a:fld>
            <a:endParaRPr lang="en-AU"/>
          </a:p>
        </p:txBody>
      </p:sp>
      <p:sp>
        <p:nvSpPr>
          <p:cNvPr id="3" name="Footer Placeholder 2"/>
          <p:cNvSpPr>
            <a:spLocks noGrp="1"/>
          </p:cNvSpPr>
          <p:nvPr>
            <p:ph type="ftr" sz="quarter" idx="11"/>
          </p:nvPr>
        </p:nvSpPr>
        <p:spPr/>
        <p:txBody>
          <a:bodyPr/>
          <a:lstStyle>
            <a:extLst/>
          </a:lstStyle>
          <a:p>
            <a:endParaRPr lang="en-AU"/>
          </a:p>
        </p:txBody>
      </p:sp>
      <p:sp>
        <p:nvSpPr>
          <p:cNvPr id="4" name="Slide Number Placeholder 3"/>
          <p:cNvSpPr>
            <a:spLocks noGrp="1"/>
          </p:cNvSpPr>
          <p:nvPr>
            <p:ph type="sldNum" sz="quarter" idx="12"/>
          </p:nvPr>
        </p:nvSpPr>
        <p:spPr/>
        <p:txBody>
          <a:bodyPr/>
          <a:lstStyle>
            <a:extLst/>
          </a:lstStyle>
          <a:p>
            <a:fld id="{786023EA-77AA-452A-89A7-192D5F3DBD97}"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A3C534A-BCCA-470F-A658-BD59AE676E11}" type="datetimeFigureOut">
              <a:rPr lang="en-US" smtClean="0"/>
              <a:pPr/>
              <a:t>2/25/2012</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786023EA-77AA-452A-89A7-192D5F3DBD97}"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A3C534A-BCCA-470F-A658-BD59AE676E11}" type="datetimeFigureOut">
              <a:rPr lang="en-US" smtClean="0"/>
              <a:pPr/>
              <a:t>2/25/2012</a:t>
            </a:fld>
            <a:endParaRPr lang="en-AU"/>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AU"/>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86023EA-77AA-452A-89A7-192D5F3DBD97}" type="slidenum">
              <a:rPr lang="en-AU" smtClean="0"/>
              <a:pPr/>
              <a:t>‹#›</a:t>
            </a:fld>
            <a:endParaRPr lang="en-AU"/>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A3C534A-BCCA-470F-A658-BD59AE676E11}" type="datetimeFigureOut">
              <a:rPr lang="en-US" smtClean="0"/>
              <a:pPr/>
              <a:t>2/25/2012</a:t>
            </a:fld>
            <a:endParaRPr lang="en-AU"/>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AU"/>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6023EA-77AA-452A-89A7-192D5F3DBD97}"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MERh6H6AjdY"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http://www.youtube.com/watch?v=MERh6H6AjdY"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youtube.com/watch?v=riZkGSXZ7JE&amp;feature=results_main&amp;playnext=1&amp;list=PLF7BDD1EEBA17B27B"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gif"/><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2.bp.blogspot.com/_KSBUjit4wHs/SKtbEZHPb2I/AAAAAAAAAUU/jAbflor53HQ/s320/thinking+monkey.jpg"/>
          <p:cNvPicPr>
            <a:picLocks noChangeAspect="1" noChangeArrowheads="1"/>
          </p:cNvPicPr>
          <p:nvPr/>
        </p:nvPicPr>
        <p:blipFill>
          <a:blip r:embed="rId2"/>
          <a:srcRect/>
          <a:stretch>
            <a:fillRect/>
          </a:stretch>
        </p:blipFill>
        <p:spPr bwMode="auto">
          <a:xfrm>
            <a:off x="6572264" y="3643314"/>
            <a:ext cx="2381250" cy="3048000"/>
          </a:xfrm>
          <a:prstGeom prst="rect">
            <a:avLst/>
          </a:prstGeom>
          <a:noFill/>
        </p:spPr>
      </p:pic>
      <p:sp>
        <p:nvSpPr>
          <p:cNvPr id="2" name="Content Placeholder 1"/>
          <p:cNvSpPr>
            <a:spLocks noGrp="1"/>
          </p:cNvSpPr>
          <p:nvPr>
            <p:ph idx="1"/>
          </p:nvPr>
        </p:nvSpPr>
        <p:spPr>
          <a:xfrm>
            <a:off x="457200" y="1481329"/>
            <a:ext cx="8229600" cy="2304862"/>
          </a:xfrm>
        </p:spPr>
        <p:txBody>
          <a:bodyPr>
            <a:normAutofit/>
          </a:bodyPr>
          <a:lstStyle/>
          <a:p>
            <a:r>
              <a:rPr lang="en-AU" dirty="0" smtClean="0"/>
              <a:t>What is the sum of the resistances in a series circuit?</a:t>
            </a:r>
          </a:p>
          <a:p>
            <a:pPr>
              <a:buNone/>
            </a:pPr>
            <a:endParaRPr lang="en-AU" dirty="0" smtClean="0"/>
          </a:p>
          <a:p>
            <a:r>
              <a:rPr lang="en-AU" dirty="0" smtClean="0"/>
              <a:t>What is the sum of the voltage drops in a series circuit?</a:t>
            </a:r>
          </a:p>
          <a:p>
            <a:endParaRPr lang="en-AU" dirty="0" smtClean="0"/>
          </a:p>
        </p:txBody>
      </p:sp>
      <p:sp>
        <p:nvSpPr>
          <p:cNvPr id="3" name="Title 2"/>
          <p:cNvSpPr>
            <a:spLocks noGrp="1"/>
          </p:cNvSpPr>
          <p:nvPr>
            <p:ph type="title"/>
          </p:nvPr>
        </p:nvSpPr>
        <p:spPr/>
        <p:txBody>
          <a:bodyPr>
            <a:normAutofit fontScale="90000"/>
          </a:bodyPr>
          <a:lstStyle/>
          <a:p>
            <a:pPr algn="ctr"/>
            <a:r>
              <a:rPr lang="en-AU" dirty="0" smtClean="0">
                <a:solidFill>
                  <a:schemeClr val="tx1"/>
                </a:solidFill>
              </a:rPr>
              <a:t>So….what do these results mean?</a:t>
            </a:r>
            <a:endParaRPr lang="en-AU" dirty="0">
              <a:solidFill>
                <a:schemeClr val="tx1"/>
              </a:solidFill>
            </a:endParaRPr>
          </a:p>
        </p:txBody>
      </p:sp>
      <p:sp>
        <p:nvSpPr>
          <p:cNvPr id="6" name="Content Placeholder 1"/>
          <p:cNvSpPr txBox="1">
            <a:spLocks/>
          </p:cNvSpPr>
          <p:nvPr/>
        </p:nvSpPr>
        <p:spPr>
          <a:xfrm>
            <a:off x="571472" y="3929066"/>
            <a:ext cx="6000792" cy="2304862"/>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AU" sz="2700" b="0" i="0" u="none" strike="noStrike" kern="1200" cap="none" spc="0" normalizeH="0" baseline="0" noProof="0" dirty="0" smtClean="0">
                <a:ln>
                  <a:noFill/>
                </a:ln>
                <a:solidFill>
                  <a:schemeClr val="tx1"/>
                </a:solidFill>
                <a:effectLst/>
                <a:uLnTx/>
                <a:uFillTx/>
                <a:latin typeface="+mn-lt"/>
                <a:ea typeface="+mn-ea"/>
                <a:cs typeface="+mn-cs"/>
              </a:rPr>
              <a:t>What happens to the current in a series</a:t>
            </a:r>
            <a:r>
              <a:rPr kumimoji="0" lang="en-AU" sz="2700" b="0" i="0" u="none" strike="noStrike" kern="1200" cap="none" spc="0" normalizeH="0" noProof="0" dirty="0" smtClean="0">
                <a:ln>
                  <a:noFill/>
                </a:ln>
                <a:solidFill>
                  <a:schemeClr val="tx1"/>
                </a:solidFill>
                <a:effectLst/>
                <a:uLnTx/>
                <a:uFillTx/>
                <a:latin typeface="+mn-lt"/>
                <a:ea typeface="+mn-ea"/>
                <a:cs typeface="+mn-cs"/>
              </a:rPr>
              <a:t> circuit?</a:t>
            </a:r>
            <a:endParaRPr kumimoji="0" lang="en-AU" sz="27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AU" sz="27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tabLst/>
              <a:defRPr/>
            </a:pPr>
            <a:endParaRPr kumimoji="0" lang="en-AU" sz="27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AU" dirty="0" smtClean="0">
                <a:solidFill>
                  <a:schemeClr val="tx1"/>
                </a:solidFill>
              </a:rPr>
              <a:t>The Wheatstone bridge</a:t>
            </a:r>
            <a:endParaRPr lang="en-AU" dirty="0">
              <a:solidFill>
                <a:schemeClr val="tx1"/>
              </a:solidFill>
            </a:endParaRPr>
          </a:p>
        </p:txBody>
      </p:sp>
      <p:sp>
        <p:nvSpPr>
          <p:cNvPr id="15" name="Rectangle 14"/>
          <p:cNvSpPr/>
          <p:nvPr/>
        </p:nvSpPr>
        <p:spPr>
          <a:xfrm>
            <a:off x="285720" y="2500306"/>
            <a:ext cx="4572000" cy="3416320"/>
          </a:xfrm>
          <a:prstGeom prst="rect">
            <a:avLst/>
          </a:prstGeom>
        </p:spPr>
        <p:txBody>
          <a:bodyPr>
            <a:spAutoFit/>
          </a:bodyPr>
          <a:lstStyle/>
          <a:p>
            <a:r>
              <a:rPr lang="en-AU" dirty="0" smtClean="0"/>
              <a:t>A </a:t>
            </a:r>
            <a:r>
              <a:rPr lang="en-AU" b="1" dirty="0" smtClean="0"/>
              <a:t>Wheatstone bridge</a:t>
            </a:r>
            <a:r>
              <a:rPr lang="en-AU" dirty="0" smtClean="0"/>
              <a:t> is a measuring instrument invented by Samuel Hunter Christie in 1833 and improved and popularized by Sir Charles Wheatstone in 1843. It is used to measure an unknown electrical resistance by balancing two legs of a bridge circuit, one leg of which includes the unknown component. Its operation is similar to the </a:t>
            </a:r>
            <a:r>
              <a:rPr lang="en-AU" i="1" dirty="0" smtClean="0"/>
              <a:t>original</a:t>
            </a:r>
            <a:r>
              <a:rPr lang="en-AU" dirty="0" smtClean="0"/>
              <a:t> potentiometer except that in potentiometer circuits the meter used is a sensitive galvanometer.</a:t>
            </a:r>
            <a:endParaRPr lang="en-AU" dirty="0"/>
          </a:p>
        </p:txBody>
      </p:sp>
      <p:sp>
        <p:nvSpPr>
          <p:cNvPr id="16" name="Rectangle 15"/>
          <p:cNvSpPr/>
          <p:nvPr/>
        </p:nvSpPr>
        <p:spPr>
          <a:xfrm>
            <a:off x="357158" y="1857364"/>
            <a:ext cx="4459875" cy="369332"/>
          </a:xfrm>
          <a:prstGeom prst="rect">
            <a:avLst/>
          </a:prstGeom>
        </p:spPr>
        <p:txBody>
          <a:bodyPr wrap="none">
            <a:spAutoFit/>
          </a:bodyPr>
          <a:lstStyle/>
          <a:p>
            <a:r>
              <a:rPr lang="en-AU" b="1" dirty="0" smtClean="0"/>
              <a:t>From </a:t>
            </a:r>
            <a:r>
              <a:rPr lang="en-AU" b="1" dirty="0" err="1" smtClean="0"/>
              <a:t>Wikipedia</a:t>
            </a:r>
            <a:r>
              <a:rPr lang="en-AU" b="1" dirty="0" smtClean="0"/>
              <a:t>, the free </a:t>
            </a:r>
            <a:r>
              <a:rPr lang="en-AU" b="1" dirty="0" err="1" smtClean="0"/>
              <a:t>encyclopedia</a:t>
            </a:r>
            <a:endParaRPr lang="en-AU" b="1" dirty="0"/>
          </a:p>
        </p:txBody>
      </p:sp>
      <p:pic>
        <p:nvPicPr>
          <p:cNvPr id="2062" name="Picture 14" descr="fig02-063"/>
          <p:cNvPicPr>
            <a:picLocks noChangeAspect="1" noChangeArrowheads="1"/>
          </p:cNvPicPr>
          <p:nvPr/>
        </p:nvPicPr>
        <p:blipFill>
          <a:blip r:embed="rId3"/>
          <a:srcRect/>
          <a:stretch>
            <a:fillRect/>
          </a:stretch>
        </p:blipFill>
        <p:spPr bwMode="auto">
          <a:xfrm>
            <a:off x="4857750" y="1714488"/>
            <a:ext cx="4286250" cy="3971925"/>
          </a:xfrm>
          <a:prstGeom prst="rect">
            <a:avLst/>
          </a:prstGeom>
          <a:noFill/>
        </p:spPr>
      </p:pic>
      <p:pic>
        <p:nvPicPr>
          <p:cNvPr id="2064" name="Picture 16" descr=" R_x = (R_2 / R_1) \cdot R_3 "/>
          <p:cNvPicPr>
            <a:picLocks noChangeAspect="1" noChangeArrowheads="1"/>
          </p:cNvPicPr>
          <p:nvPr/>
        </p:nvPicPr>
        <p:blipFill>
          <a:blip r:embed="rId4"/>
          <a:srcRect/>
          <a:stretch>
            <a:fillRect/>
          </a:stretch>
        </p:blipFill>
        <p:spPr bwMode="auto">
          <a:xfrm>
            <a:off x="4718278" y="6072206"/>
            <a:ext cx="3097677" cy="414339"/>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t">
            <a:normAutofit/>
          </a:bodyPr>
          <a:lstStyle/>
          <a:p>
            <a:pPr lvl="3" algn="ctr" rtl="0">
              <a:spcBef>
                <a:spcPct val="0"/>
              </a:spcBef>
            </a:pPr>
            <a:r>
              <a:rPr lang="en-AU" sz="3100" dirty="0" smtClean="0">
                <a:latin typeface="+mj-lt"/>
              </a:rPr>
              <a:t>Electrical Meters</a:t>
            </a:r>
            <a:r>
              <a:rPr lang="en-AU" sz="2700" dirty="0" smtClean="0"/>
              <a:t/>
            </a:r>
            <a:br>
              <a:rPr lang="en-AU" sz="2700" dirty="0" smtClean="0"/>
            </a:br>
            <a:endParaRPr lang="en-AU" dirty="0"/>
          </a:p>
        </p:txBody>
      </p:sp>
      <p:pic>
        <p:nvPicPr>
          <p:cNvPr id="4098" name="Picture 2" descr="http://product-image.tradeindia.com/00157741/b/Analog-Ammeter.jpg"/>
          <p:cNvPicPr>
            <a:picLocks noChangeAspect="1" noChangeArrowheads="1"/>
          </p:cNvPicPr>
          <p:nvPr/>
        </p:nvPicPr>
        <p:blipFill>
          <a:blip r:embed="rId2"/>
          <a:srcRect/>
          <a:stretch>
            <a:fillRect/>
          </a:stretch>
        </p:blipFill>
        <p:spPr bwMode="auto">
          <a:xfrm>
            <a:off x="0" y="1357298"/>
            <a:ext cx="2786050" cy="2774906"/>
          </a:xfrm>
          <a:prstGeom prst="rect">
            <a:avLst/>
          </a:prstGeom>
          <a:noFill/>
        </p:spPr>
      </p:pic>
      <p:pic>
        <p:nvPicPr>
          <p:cNvPr id="4100" name="Picture 4" descr="http://www.nhpa40.org/b2b/pics/Kyoritsu_Digital_Multimeters_1009.jpg"/>
          <p:cNvPicPr>
            <a:picLocks noChangeAspect="1" noChangeArrowheads="1"/>
          </p:cNvPicPr>
          <p:nvPr/>
        </p:nvPicPr>
        <p:blipFill>
          <a:blip r:embed="rId3"/>
          <a:srcRect/>
          <a:stretch>
            <a:fillRect/>
          </a:stretch>
        </p:blipFill>
        <p:spPr bwMode="auto">
          <a:xfrm>
            <a:off x="5572132" y="1142984"/>
            <a:ext cx="3571868" cy="3306302"/>
          </a:xfrm>
          <a:prstGeom prst="rect">
            <a:avLst/>
          </a:prstGeom>
          <a:noFill/>
        </p:spPr>
      </p:pic>
      <p:pic>
        <p:nvPicPr>
          <p:cNvPr id="4102" name="Picture 6" descr="http://www.indiamart.com/deltacontrol/pcat-gifs/products-small/1Voltmeters.jpg"/>
          <p:cNvPicPr>
            <a:picLocks noChangeAspect="1" noChangeArrowheads="1"/>
          </p:cNvPicPr>
          <p:nvPr/>
        </p:nvPicPr>
        <p:blipFill>
          <a:blip r:embed="rId4"/>
          <a:srcRect/>
          <a:stretch>
            <a:fillRect/>
          </a:stretch>
        </p:blipFill>
        <p:spPr bwMode="auto">
          <a:xfrm>
            <a:off x="6000760" y="4476750"/>
            <a:ext cx="2381250" cy="2381250"/>
          </a:xfrm>
          <a:prstGeom prst="rect">
            <a:avLst/>
          </a:prstGeom>
          <a:noFill/>
        </p:spPr>
      </p:pic>
      <p:pic>
        <p:nvPicPr>
          <p:cNvPr id="4104" name="Picture 8" descr="http://www.vanguard-co.com.my/images/contents/product/test_measuring/chekman/analog_multimeter/TM504.jpg"/>
          <p:cNvPicPr>
            <a:picLocks noChangeAspect="1" noChangeArrowheads="1"/>
          </p:cNvPicPr>
          <p:nvPr/>
        </p:nvPicPr>
        <p:blipFill>
          <a:blip r:embed="rId5"/>
          <a:srcRect/>
          <a:stretch>
            <a:fillRect/>
          </a:stretch>
        </p:blipFill>
        <p:spPr bwMode="auto">
          <a:xfrm>
            <a:off x="3071802" y="1714488"/>
            <a:ext cx="3076575" cy="44577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lgn="ctr">
              <a:buNone/>
            </a:pPr>
            <a:endParaRPr lang="en-AU" dirty="0" smtClean="0"/>
          </a:p>
          <a:p>
            <a:pPr algn="ctr">
              <a:buNone/>
            </a:pPr>
            <a:endParaRPr lang="en-AU" dirty="0" smtClean="0"/>
          </a:p>
          <a:p>
            <a:pPr algn="ctr">
              <a:buNone/>
            </a:pPr>
            <a:endParaRPr lang="en-AU" dirty="0" smtClean="0"/>
          </a:p>
          <a:p>
            <a:pPr algn="ctr">
              <a:buNone/>
            </a:pPr>
            <a:r>
              <a:rPr lang="en-AU" dirty="0" smtClean="0"/>
              <a:t>Time for a video!</a:t>
            </a:r>
            <a:endParaRPr lang="en-AU" dirty="0"/>
          </a:p>
        </p:txBody>
      </p:sp>
      <p:sp>
        <p:nvSpPr>
          <p:cNvPr id="3" name="Title 2"/>
          <p:cNvSpPr>
            <a:spLocks noGrp="1"/>
          </p:cNvSpPr>
          <p:nvPr>
            <p:ph type="title"/>
          </p:nvPr>
        </p:nvSpPr>
        <p:spPr/>
        <p:txBody>
          <a:bodyPr>
            <a:normAutofit/>
          </a:bodyPr>
          <a:lstStyle/>
          <a:p>
            <a:pPr lvl="3"/>
            <a:r>
              <a:rPr lang="en-AU" sz="2500" b="1" dirty="0" smtClean="0"/>
              <a:t>Hazards involved in using electrical instruments and the safety control measures that should be taken</a:t>
            </a:r>
          </a:p>
        </p:txBody>
      </p:sp>
      <p:graphicFrame>
        <p:nvGraphicFramePr>
          <p:cNvPr id="4" name="Object 3">
            <a:hlinkClick r:id="rId3"/>
          </p:cNvPr>
          <p:cNvGraphicFramePr>
            <a:graphicFrameLocks noChangeAspect="1"/>
          </p:cNvGraphicFramePr>
          <p:nvPr/>
        </p:nvGraphicFramePr>
        <p:xfrm>
          <a:off x="2286000" y="1714500"/>
          <a:ext cx="4572000" cy="3429000"/>
        </p:xfrm>
        <a:graphic>
          <a:graphicData uri="http://schemas.openxmlformats.org/presentationml/2006/ole">
            <p:oleObj spid="_x0000_s1026" name="HTML Document" r:id="rId4" imgW="0" imgH="0" progId="htmlfile">
              <p:link updateAutomatic="1"/>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Firstly…. </a:t>
            </a:r>
          </a:p>
          <a:p>
            <a:pPr lvl="2"/>
            <a:r>
              <a:rPr lang="en-AU" dirty="0" smtClean="0"/>
              <a:t>Ammeters are connected in series, so they have a low resistance and voltage drop.</a:t>
            </a:r>
          </a:p>
          <a:p>
            <a:pPr lvl="2"/>
            <a:r>
              <a:rPr lang="en-AU" dirty="0" smtClean="0"/>
              <a:t>Voltmeters are connected in parallel, so they have a high resistance to limit current flow</a:t>
            </a:r>
          </a:p>
          <a:p>
            <a:pPr lvl="2"/>
            <a:r>
              <a:rPr lang="en-AU" dirty="0" smtClean="0"/>
              <a:t>Voltmeter sensitivity is expressed in ohms per volt</a:t>
            </a:r>
          </a:p>
          <a:p>
            <a:pPr lvl="2"/>
            <a:r>
              <a:rPr lang="en-AU" dirty="0" smtClean="0"/>
              <a:t>Ohmmeters are connected in series with the resistance being measured</a:t>
            </a:r>
          </a:p>
          <a:p>
            <a:pPr lvl="2"/>
            <a:r>
              <a:rPr lang="en-AU" dirty="0" smtClean="0"/>
              <a:t>There are four energy-level measurement categories -  electricians should use cat. </a:t>
            </a:r>
            <a:r>
              <a:rPr lang="en-AU" dirty="0" smtClean="0">
                <a:latin typeface="Lucida Fax" pitchFamily="18" charset="0"/>
              </a:rPr>
              <a:t>III</a:t>
            </a:r>
            <a:endParaRPr lang="en-AU" dirty="0"/>
          </a:p>
        </p:txBody>
      </p:sp>
      <p:sp>
        <p:nvSpPr>
          <p:cNvPr id="3" name="Title 2"/>
          <p:cNvSpPr>
            <a:spLocks noGrp="1"/>
          </p:cNvSpPr>
          <p:nvPr>
            <p:ph type="title"/>
          </p:nvPr>
        </p:nvSpPr>
        <p:spPr/>
        <p:txBody>
          <a:bodyPr/>
          <a:lstStyle/>
          <a:p>
            <a:pPr algn="ctr"/>
            <a:r>
              <a:rPr lang="en-AU" sz="4400" dirty="0" smtClean="0">
                <a:solidFill>
                  <a:schemeClr val="tx1"/>
                </a:solidFill>
              </a:rPr>
              <a:t>Digital vs. Analogue</a:t>
            </a:r>
            <a:endParaRPr lang="en-AU" dirty="0">
              <a:solidFill>
                <a:schemeClr val="tx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txBox="1">
            <a:spLocks/>
          </p:cNvSpPr>
          <p:nvPr/>
        </p:nvSpPr>
        <p:spPr>
          <a:xfrm>
            <a:off x="457200" y="1481328"/>
            <a:ext cx="41148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AU" sz="21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itle 2"/>
          <p:cNvSpPr txBox="1">
            <a:spLocks/>
          </p:cNvSpPr>
          <p:nvPr/>
        </p:nvSpPr>
        <p:spPr>
          <a:xfrm>
            <a:off x="457200" y="274638"/>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4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mj-lt"/>
                <a:ea typeface="+mj-ea"/>
                <a:cs typeface="+mj-cs"/>
              </a:rPr>
              <a:t>Digital vs. Analogue</a:t>
            </a:r>
            <a:endParaRPr kumimoji="0" lang="en-AU" sz="4100" b="1" i="0" u="none" strike="noStrike" kern="1200" cap="none" spc="0" normalizeH="0" baseline="0" noProof="0" dirty="0">
              <a:ln>
                <a:noFill/>
              </a:ln>
              <a:solidFill>
                <a:schemeClr val="tx1"/>
              </a:solidFill>
              <a:effectLst>
                <a:outerShdw blurRad="31750" dist="25400" dir="5400000" algn="tl" rotWithShape="0">
                  <a:srgbClr val="000000">
                    <a:alpha val="25000"/>
                  </a:srgbClr>
                </a:outerShdw>
              </a:effectLst>
              <a:uLnTx/>
              <a:uFillTx/>
              <a:latin typeface="+mj-lt"/>
              <a:ea typeface="+mj-ea"/>
              <a:cs typeface="+mj-cs"/>
            </a:endParaRPr>
          </a:p>
        </p:txBody>
      </p:sp>
      <p:sp>
        <p:nvSpPr>
          <p:cNvPr id="8" name="Content Placeholder 1"/>
          <p:cNvSpPr txBox="1">
            <a:spLocks/>
          </p:cNvSpPr>
          <p:nvPr/>
        </p:nvSpPr>
        <p:spPr>
          <a:xfrm>
            <a:off x="4714876" y="1571612"/>
            <a:ext cx="41148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AU" sz="21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Content Placeholder 1"/>
          <p:cNvSpPr txBox="1">
            <a:spLocks/>
          </p:cNvSpPr>
          <p:nvPr/>
        </p:nvSpPr>
        <p:spPr>
          <a:xfrm>
            <a:off x="500034" y="1428736"/>
            <a:ext cx="41148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AU" sz="21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Text Placeholder 10"/>
          <p:cNvSpPr>
            <a:spLocks noGrp="1"/>
          </p:cNvSpPr>
          <p:nvPr>
            <p:ph type="body" idx="1"/>
          </p:nvPr>
        </p:nvSpPr>
        <p:spPr/>
        <p:txBody>
          <a:bodyPr/>
          <a:lstStyle/>
          <a:p>
            <a:pPr algn="ctr"/>
            <a:r>
              <a:rPr lang="en-AU" dirty="0" smtClean="0"/>
              <a:t>Analogue</a:t>
            </a:r>
            <a:endParaRPr lang="en-AU" dirty="0"/>
          </a:p>
        </p:txBody>
      </p:sp>
      <p:sp>
        <p:nvSpPr>
          <p:cNvPr id="13" name="Text Placeholder 12"/>
          <p:cNvSpPr>
            <a:spLocks noGrp="1"/>
          </p:cNvSpPr>
          <p:nvPr>
            <p:ph type="body" sz="half" idx="3"/>
          </p:nvPr>
        </p:nvSpPr>
        <p:spPr/>
        <p:txBody>
          <a:bodyPr/>
          <a:lstStyle/>
          <a:p>
            <a:pPr algn="ctr"/>
            <a:r>
              <a:rPr lang="en-AU" dirty="0" smtClean="0"/>
              <a:t>Digital</a:t>
            </a:r>
            <a:endParaRPr lang="en-AU" dirty="0"/>
          </a:p>
        </p:txBody>
      </p:sp>
      <p:sp>
        <p:nvSpPr>
          <p:cNvPr id="12" name="Content Placeholder 11"/>
          <p:cNvSpPr>
            <a:spLocks noGrp="1"/>
          </p:cNvSpPr>
          <p:nvPr>
            <p:ph sz="quarter" idx="2"/>
          </p:nvPr>
        </p:nvSpPr>
        <p:spPr/>
        <p:txBody>
          <a:bodyPr>
            <a:normAutofit fontScale="92500"/>
          </a:bodyPr>
          <a:lstStyle/>
          <a:p>
            <a:r>
              <a:rPr lang="en-AU" dirty="0" smtClean="0"/>
              <a:t>Uses major and minor graduations to divide up Full Scale Deflection</a:t>
            </a:r>
          </a:p>
          <a:p>
            <a:r>
              <a:rPr lang="en-AU" dirty="0" smtClean="0">
                <a:solidFill>
                  <a:srgbClr val="FF0000"/>
                </a:solidFill>
              </a:rPr>
              <a:t>Value of each graduation = Full Scale Reading (selected) / No. of graduations</a:t>
            </a:r>
          </a:p>
          <a:p>
            <a:r>
              <a:rPr lang="en-AU" dirty="0" smtClean="0"/>
              <a:t>Read from directly above.</a:t>
            </a:r>
          </a:p>
          <a:p>
            <a:r>
              <a:rPr lang="en-AU" dirty="0" smtClean="0"/>
              <a:t>Less sensitive than digital (good for minor fluctuations)</a:t>
            </a:r>
          </a:p>
          <a:p>
            <a:endParaRPr lang="en-AU" dirty="0"/>
          </a:p>
        </p:txBody>
      </p:sp>
      <p:sp>
        <p:nvSpPr>
          <p:cNvPr id="14" name="Content Placeholder 13"/>
          <p:cNvSpPr>
            <a:spLocks noGrp="1"/>
          </p:cNvSpPr>
          <p:nvPr>
            <p:ph sz="quarter" idx="4"/>
          </p:nvPr>
        </p:nvSpPr>
        <p:spPr/>
        <p:txBody>
          <a:bodyPr>
            <a:normAutofit fontScale="77500" lnSpcReduction="20000"/>
          </a:bodyPr>
          <a:lstStyle/>
          <a:p>
            <a:r>
              <a:rPr lang="en-AU" dirty="0" smtClean="0"/>
              <a:t>Uses a low-noise, high resolution analogue to digital converter.</a:t>
            </a:r>
          </a:p>
          <a:p>
            <a:r>
              <a:rPr lang="en-AU" dirty="0" smtClean="0"/>
              <a:t>Measurement indicated on a high intensity LCD.</a:t>
            </a:r>
          </a:p>
          <a:p>
            <a:r>
              <a:rPr lang="en-AU" dirty="0" smtClean="0"/>
              <a:t>A/D converter takes “samples” of measured quantity  many times a second.  Sometimes causes fluctuating readings.</a:t>
            </a:r>
          </a:p>
          <a:p>
            <a:r>
              <a:rPr lang="en-AU" dirty="0" smtClean="0"/>
              <a:t>Can be auto: ranging, decimal point and power down.</a:t>
            </a:r>
          </a:p>
          <a:p>
            <a:r>
              <a:rPr lang="en-AU" dirty="0" smtClean="0"/>
              <a:t>Some meters use 4 terminals to reduce terminal contact  resistance.</a:t>
            </a:r>
            <a:endParaRPr lang="en-A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AU" dirty="0" smtClean="0"/>
              <a:t>Always select the correct measurement range for the desired measurement to be taken - </a:t>
            </a:r>
            <a:r>
              <a:rPr lang="en-AU" dirty="0" smtClean="0">
                <a:solidFill>
                  <a:srgbClr val="FF0000"/>
                </a:solidFill>
              </a:rPr>
              <a:t>Ammeters will create a short circuit when connected in parallel.</a:t>
            </a:r>
          </a:p>
          <a:p>
            <a:r>
              <a:rPr lang="en-AU" dirty="0" smtClean="0"/>
              <a:t>Always select a range that is greater than the expected amount to be measured.</a:t>
            </a:r>
          </a:p>
          <a:p>
            <a:r>
              <a:rPr lang="en-AU" dirty="0" smtClean="0"/>
              <a:t>Always use a category of meter appropriate to the portion of the installation.</a:t>
            </a:r>
            <a:endParaRPr lang="en-AU" dirty="0"/>
          </a:p>
        </p:txBody>
      </p:sp>
      <p:sp>
        <p:nvSpPr>
          <p:cNvPr id="7" name="Title 6"/>
          <p:cNvSpPr>
            <a:spLocks noGrp="1"/>
          </p:cNvSpPr>
          <p:nvPr>
            <p:ph type="title"/>
          </p:nvPr>
        </p:nvSpPr>
        <p:spPr/>
        <p:txBody>
          <a:bodyPr>
            <a:normAutofit fontScale="90000"/>
          </a:bodyPr>
          <a:lstStyle/>
          <a:p>
            <a:pPr lvl="3" algn="ctr" rtl="0">
              <a:spcBef>
                <a:spcPct val="0"/>
              </a:spcBef>
            </a:pPr>
            <a:r>
              <a:rPr lang="en-AU" sz="4400" dirty="0" smtClean="0">
                <a:latin typeface="+mj-lt"/>
              </a:rPr>
              <a:t>Selecting an appropriate meter.</a:t>
            </a:r>
            <a:r>
              <a:rPr lang="en-AU" sz="2500" dirty="0" smtClean="0"/>
              <a:t/>
            </a:r>
            <a:br>
              <a:rPr lang="en-AU" sz="2500" dirty="0" smtClean="0"/>
            </a:br>
            <a:endParaRPr lang="en-A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AU" dirty="0" smtClean="0"/>
              <a:t>Always start with the highest range</a:t>
            </a:r>
          </a:p>
          <a:p>
            <a:r>
              <a:rPr lang="en-AU" dirty="0" smtClean="0"/>
              <a:t>Always connect using the right polarity</a:t>
            </a:r>
          </a:p>
          <a:p>
            <a:pPr marL="365760" lvl="2" indent="-256032">
              <a:spcBef>
                <a:spcPts val="400"/>
              </a:spcBef>
              <a:buClr>
                <a:schemeClr val="accent1"/>
              </a:buClr>
              <a:buSzPct val="68000"/>
              <a:buFont typeface="Wingdings 3"/>
              <a:buChar char=""/>
            </a:pPr>
            <a:r>
              <a:rPr lang="en-AU" sz="2700" dirty="0" smtClean="0"/>
              <a:t>Never use a d.c. range to measure a.c.</a:t>
            </a:r>
            <a:endParaRPr lang="en-AU" dirty="0" smtClean="0"/>
          </a:p>
          <a:p>
            <a:r>
              <a:rPr lang="en-AU" dirty="0" smtClean="0"/>
              <a:t>Always connect voltmeters in parallel</a:t>
            </a:r>
          </a:p>
          <a:p>
            <a:r>
              <a:rPr lang="en-AU" dirty="0" smtClean="0"/>
              <a:t>Always connect ammeters in series</a:t>
            </a:r>
          </a:p>
          <a:p>
            <a:r>
              <a:rPr lang="en-AU" dirty="0" smtClean="0"/>
              <a:t>Never measure current or resistance on live circuits</a:t>
            </a:r>
          </a:p>
          <a:p>
            <a:r>
              <a:rPr lang="en-AU" dirty="0" smtClean="0"/>
              <a:t>Always zero out ohmmeters</a:t>
            </a:r>
          </a:p>
          <a:p>
            <a:r>
              <a:rPr lang="en-AU" dirty="0" smtClean="0"/>
              <a:t>Always check voltmeters on a known source before assuming a circuit is dead</a:t>
            </a:r>
          </a:p>
          <a:p>
            <a:r>
              <a:rPr lang="en-AU" dirty="0" smtClean="0"/>
              <a:t>Always switch off ohmmeters after use</a:t>
            </a:r>
          </a:p>
          <a:p>
            <a:r>
              <a:rPr lang="en-AU" dirty="0" smtClean="0"/>
              <a:t>Always use a meter appropriate to the installation</a:t>
            </a:r>
          </a:p>
          <a:p>
            <a:r>
              <a:rPr lang="en-AU" dirty="0" smtClean="0"/>
              <a:t>Always replace ammeter fuses with a manufacturers' recommended fuse</a:t>
            </a:r>
          </a:p>
        </p:txBody>
      </p:sp>
      <p:sp>
        <p:nvSpPr>
          <p:cNvPr id="3" name="Title 2"/>
          <p:cNvSpPr>
            <a:spLocks noGrp="1"/>
          </p:cNvSpPr>
          <p:nvPr>
            <p:ph type="title"/>
          </p:nvPr>
        </p:nvSpPr>
        <p:spPr/>
        <p:txBody>
          <a:bodyPr/>
          <a:lstStyle/>
          <a:p>
            <a:pPr algn="ctr"/>
            <a:r>
              <a:rPr lang="en-AU" dirty="0" smtClean="0">
                <a:solidFill>
                  <a:schemeClr val="tx1"/>
                </a:solidFill>
              </a:rPr>
              <a:t>Meter safety</a:t>
            </a:r>
            <a:endParaRPr lang="en-AU"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marL="624078" indent="-514350">
              <a:buFont typeface="+mj-lt"/>
              <a:buAutoNum type="arabicPeriod"/>
            </a:pPr>
            <a:r>
              <a:rPr lang="en-AU" dirty="0" smtClean="0"/>
              <a:t>Insert the probes into the required sockets  </a:t>
            </a:r>
          </a:p>
          <a:p>
            <a:pPr marL="1629918" lvl="4" indent="-514350"/>
            <a:r>
              <a:rPr lang="en-AU" dirty="0" smtClean="0"/>
              <a:t>One marked common the other marked ohms</a:t>
            </a:r>
          </a:p>
          <a:p>
            <a:pPr marL="624078" indent="-514350">
              <a:buFont typeface="+mj-lt"/>
              <a:buAutoNum type="arabicPeriod"/>
            </a:pPr>
            <a:r>
              <a:rPr lang="en-AU" dirty="0" smtClean="0"/>
              <a:t>Select the required range</a:t>
            </a:r>
          </a:p>
          <a:p>
            <a:pPr marL="1629918" lvl="4" indent="-514350"/>
            <a:r>
              <a:rPr lang="en-AU" dirty="0" smtClean="0"/>
              <a:t>Close to an estimated value</a:t>
            </a:r>
          </a:p>
          <a:p>
            <a:pPr marL="624078" indent="-514350">
              <a:buFont typeface="+mj-lt"/>
              <a:buAutoNum type="arabicPeriod"/>
            </a:pPr>
            <a:r>
              <a:rPr lang="en-AU" dirty="0" smtClean="0"/>
              <a:t>Zero the meter – analogue</a:t>
            </a:r>
          </a:p>
          <a:p>
            <a:pPr marL="624078" indent="-514350">
              <a:buFont typeface="+mj-lt"/>
              <a:buAutoNum type="arabicPeriod"/>
            </a:pPr>
            <a:r>
              <a:rPr lang="en-AU" dirty="0" smtClean="0"/>
              <a:t>Make the measurement</a:t>
            </a:r>
          </a:p>
          <a:p>
            <a:pPr marL="1629918" lvl="4" indent="-514350"/>
            <a:r>
              <a:rPr lang="en-AU" dirty="0" smtClean="0"/>
              <a:t>Change the selected range if necessary</a:t>
            </a:r>
          </a:p>
          <a:p>
            <a:pPr marL="624078" indent="-514350">
              <a:buFont typeface="+mj-lt"/>
              <a:buAutoNum type="arabicPeriod"/>
            </a:pPr>
            <a:r>
              <a:rPr lang="en-AU" dirty="0" smtClean="0"/>
              <a:t>Turn off the multimeter</a:t>
            </a:r>
          </a:p>
        </p:txBody>
      </p:sp>
      <p:sp>
        <p:nvSpPr>
          <p:cNvPr id="3" name="Title 2"/>
          <p:cNvSpPr>
            <a:spLocks noGrp="1"/>
          </p:cNvSpPr>
          <p:nvPr>
            <p:ph type="title"/>
          </p:nvPr>
        </p:nvSpPr>
        <p:spPr/>
        <p:txBody>
          <a:bodyPr>
            <a:normAutofit/>
          </a:bodyPr>
          <a:lstStyle/>
          <a:p>
            <a:pPr lvl="3" algn="ctr"/>
            <a:r>
              <a:rPr lang="en-AU" sz="4000" b="1" dirty="0" smtClean="0">
                <a:solidFill>
                  <a:schemeClr val="tx1"/>
                </a:solidFill>
              </a:rPr>
              <a:t>Direct resistance measurement</a:t>
            </a:r>
          </a:p>
        </p:txBody>
      </p:sp>
      <p:pic>
        <p:nvPicPr>
          <p:cNvPr id="7170" name="Picture 2" descr="http://www.futurlec.com.au/images/DT838_250.jpg"/>
          <p:cNvPicPr>
            <a:picLocks noChangeAspect="1" noChangeArrowheads="1"/>
          </p:cNvPicPr>
          <p:nvPr/>
        </p:nvPicPr>
        <p:blipFill>
          <a:blip r:embed="rId2"/>
          <a:srcRect/>
          <a:stretch>
            <a:fillRect/>
          </a:stretch>
        </p:blipFill>
        <p:spPr bwMode="auto">
          <a:xfrm>
            <a:off x="6500826" y="2643182"/>
            <a:ext cx="2381250" cy="39147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AU" sz="4400" dirty="0" smtClean="0">
                <a:solidFill>
                  <a:schemeClr val="tx1"/>
                </a:solidFill>
              </a:rPr>
              <a:t>Voltmeter – ammeter measurement</a:t>
            </a:r>
            <a:endParaRPr lang="en-AU" dirty="0">
              <a:solidFill>
                <a:schemeClr val="tx1"/>
              </a:solidFill>
            </a:endParaRPr>
          </a:p>
        </p:txBody>
      </p:sp>
      <p:sp>
        <p:nvSpPr>
          <p:cNvPr id="4" name="Text Placeholder 3"/>
          <p:cNvSpPr>
            <a:spLocks noGrp="1"/>
          </p:cNvSpPr>
          <p:nvPr>
            <p:ph type="body" idx="1"/>
          </p:nvPr>
        </p:nvSpPr>
        <p:spPr/>
        <p:txBody>
          <a:bodyPr/>
          <a:lstStyle/>
          <a:p>
            <a:r>
              <a:rPr lang="en-AU" dirty="0" smtClean="0"/>
              <a:t>Short shunt method</a:t>
            </a:r>
            <a:endParaRPr lang="en-AU" dirty="0"/>
          </a:p>
        </p:txBody>
      </p:sp>
      <p:sp>
        <p:nvSpPr>
          <p:cNvPr id="6" name="Text Placeholder 5"/>
          <p:cNvSpPr>
            <a:spLocks noGrp="1"/>
          </p:cNvSpPr>
          <p:nvPr>
            <p:ph type="body" sz="half" idx="3"/>
          </p:nvPr>
        </p:nvSpPr>
        <p:spPr/>
        <p:txBody>
          <a:bodyPr/>
          <a:lstStyle/>
          <a:p>
            <a:r>
              <a:rPr lang="en-AU" dirty="0" smtClean="0"/>
              <a:t>Long shunt method</a:t>
            </a:r>
            <a:endParaRPr lang="en-AU" dirty="0"/>
          </a:p>
        </p:txBody>
      </p:sp>
      <p:sp>
        <p:nvSpPr>
          <p:cNvPr id="5" name="Content Placeholder 4"/>
          <p:cNvSpPr>
            <a:spLocks noGrp="1"/>
          </p:cNvSpPr>
          <p:nvPr>
            <p:ph sz="quarter" idx="2"/>
          </p:nvPr>
        </p:nvSpPr>
        <p:spPr/>
        <p:txBody>
          <a:bodyPr/>
          <a:lstStyle/>
          <a:p>
            <a:r>
              <a:rPr lang="en-AU" dirty="0" smtClean="0"/>
              <a:t>Used to measure low resistance values (&lt;10</a:t>
            </a:r>
            <a:r>
              <a:rPr lang="el-GR" dirty="0" smtClean="0"/>
              <a:t>Ω</a:t>
            </a:r>
            <a:r>
              <a:rPr lang="en-AU" dirty="0" smtClean="0"/>
              <a:t>)</a:t>
            </a:r>
          </a:p>
          <a:p>
            <a:r>
              <a:rPr lang="en-AU" dirty="0" smtClean="0"/>
              <a:t>Voltmeter connected only across unknown resistance</a:t>
            </a:r>
          </a:p>
          <a:p>
            <a:r>
              <a:rPr lang="en-AU" dirty="0" smtClean="0"/>
              <a:t>Value indicated &lt; true value</a:t>
            </a:r>
            <a:endParaRPr lang="en-AU" dirty="0"/>
          </a:p>
        </p:txBody>
      </p:sp>
      <p:sp>
        <p:nvSpPr>
          <p:cNvPr id="7" name="Content Placeholder 6"/>
          <p:cNvSpPr>
            <a:spLocks noGrp="1"/>
          </p:cNvSpPr>
          <p:nvPr>
            <p:ph sz="quarter" idx="4"/>
          </p:nvPr>
        </p:nvSpPr>
        <p:spPr/>
        <p:txBody>
          <a:bodyPr/>
          <a:lstStyle/>
          <a:p>
            <a:r>
              <a:rPr lang="en-AU" dirty="0" smtClean="0"/>
              <a:t>Used to measure high resistance values    (&gt;10</a:t>
            </a:r>
            <a:r>
              <a:rPr lang="el-GR" dirty="0" smtClean="0"/>
              <a:t> Ω</a:t>
            </a:r>
            <a:r>
              <a:rPr lang="en-AU" dirty="0" smtClean="0"/>
              <a:t>)</a:t>
            </a:r>
          </a:p>
          <a:p>
            <a:r>
              <a:rPr lang="en-AU" dirty="0" smtClean="0"/>
              <a:t>Voltmeter connected across BOTH unknown resistance and ammeter</a:t>
            </a:r>
          </a:p>
          <a:p>
            <a:r>
              <a:rPr lang="en-AU" dirty="0" smtClean="0"/>
              <a:t>Value indicated &gt; true value</a:t>
            </a:r>
            <a:endParaRPr lang="en-A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triosmartcal.com.au/images/kyoritsu_3132A.jpg"/>
          <p:cNvPicPr>
            <a:picLocks noChangeAspect="1" noChangeArrowheads="1"/>
          </p:cNvPicPr>
          <p:nvPr/>
        </p:nvPicPr>
        <p:blipFill>
          <a:blip r:embed="rId2"/>
          <a:srcRect/>
          <a:stretch>
            <a:fillRect/>
          </a:stretch>
        </p:blipFill>
        <p:spPr bwMode="auto">
          <a:xfrm>
            <a:off x="6500826" y="1857364"/>
            <a:ext cx="2857500" cy="2857500"/>
          </a:xfrm>
          <a:prstGeom prst="rect">
            <a:avLst/>
          </a:prstGeom>
          <a:noFill/>
        </p:spPr>
      </p:pic>
      <p:sp>
        <p:nvSpPr>
          <p:cNvPr id="2" name="Content Placeholder 1"/>
          <p:cNvSpPr>
            <a:spLocks noGrp="1"/>
          </p:cNvSpPr>
          <p:nvPr>
            <p:ph idx="1"/>
          </p:nvPr>
        </p:nvSpPr>
        <p:spPr/>
        <p:txBody>
          <a:bodyPr>
            <a:normAutofit/>
          </a:bodyPr>
          <a:lstStyle/>
          <a:p>
            <a:pPr algn="ctr">
              <a:buNone/>
            </a:pPr>
            <a:r>
              <a:rPr lang="en-AU" dirty="0" smtClean="0"/>
              <a:t>Insulation resistance tester</a:t>
            </a:r>
          </a:p>
          <a:p>
            <a:pPr algn="ctr">
              <a:buNone/>
            </a:pPr>
            <a:endParaRPr lang="en-AU" dirty="0" smtClean="0"/>
          </a:p>
          <a:p>
            <a:r>
              <a:rPr lang="en-AU" dirty="0" smtClean="0"/>
              <a:t>Measures the resistance of insulation (including air)</a:t>
            </a:r>
          </a:p>
          <a:p>
            <a:r>
              <a:rPr lang="en-AU" dirty="0" smtClean="0"/>
              <a:t>Outputs 500V for single phase 240V installations</a:t>
            </a:r>
          </a:p>
          <a:p>
            <a:r>
              <a:rPr lang="en-AU" dirty="0" smtClean="0"/>
              <a:t>Outputs 1000V for three phase 415V installations</a:t>
            </a:r>
          </a:p>
          <a:p>
            <a:r>
              <a:rPr lang="en-AU" dirty="0" smtClean="0"/>
              <a:t>Also known as a </a:t>
            </a:r>
            <a:r>
              <a:rPr lang="en-AU" dirty="0" err="1" smtClean="0"/>
              <a:t>Megger</a:t>
            </a:r>
            <a:r>
              <a:rPr lang="en-AU" dirty="0" smtClean="0"/>
              <a:t> or </a:t>
            </a:r>
            <a:r>
              <a:rPr lang="en-AU" dirty="0" err="1" smtClean="0"/>
              <a:t>Megohm</a:t>
            </a:r>
            <a:r>
              <a:rPr lang="en-AU" dirty="0" smtClean="0"/>
              <a:t> tester.</a:t>
            </a:r>
          </a:p>
          <a:p>
            <a:r>
              <a:rPr lang="en-AU" dirty="0" smtClean="0"/>
              <a:t>Measures </a:t>
            </a:r>
            <a:r>
              <a:rPr lang="en-AU" dirty="0" err="1" smtClean="0"/>
              <a:t>Megohms</a:t>
            </a:r>
            <a:r>
              <a:rPr lang="en-AU" dirty="0" smtClean="0"/>
              <a:t>                     </a:t>
            </a:r>
          </a:p>
          <a:p>
            <a:endParaRPr lang="en-AU" dirty="0"/>
          </a:p>
        </p:txBody>
      </p:sp>
      <p:sp>
        <p:nvSpPr>
          <p:cNvPr id="3" name="Title 2"/>
          <p:cNvSpPr>
            <a:spLocks noGrp="1"/>
          </p:cNvSpPr>
          <p:nvPr>
            <p:ph type="title"/>
          </p:nvPr>
        </p:nvSpPr>
        <p:spPr/>
        <p:txBody>
          <a:bodyPr>
            <a:normAutofit fontScale="90000"/>
          </a:bodyPr>
          <a:lstStyle/>
          <a:p>
            <a:pPr algn="ctr"/>
            <a:r>
              <a:rPr lang="en-AU" dirty="0" smtClean="0">
                <a:solidFill>
                  <a:schemeClr val="tx1"/>
                </a:solidFill>
              </a:rPr>
              <a:t>Typical resistance measurement instruments for electrical work</a:t>
            </a:r>
            <a:endParaRPr lang="en-AU"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14744" y="1481328"/>
            <a:ext cx="4972056" cy="4525963"/>
          </a:xfrm>
        </p:spPr>
        <p:txBody>
          <a:bodyPr/>
          <a:lstStyle/>
          <a:p>
            <a:pPr>
              <a:buNone/>
            </a:pPr>
            <a:r>
              <a:rPr lang="en-AU" dirty="0" smtClean="0"/>
              <a:t>The directed sum of the electrical potential differences around any closed circuit must be zero. </a:t>
            </a:r>
          </a:p>
          <a:p>
            <a:pPr>
              <a:buNone/>
            </a:pPr>
            <a:r>
              <a:rPr lang="en-AU" sz="2800" dirty="0" smtClean="0">
                <a:solidFill>
                  <a:srgbClr val="FF0000"/>
                </a:solidFill>
              </a:rPr>
              <a:t>∑V = 0</a:t>
            </a:r>
            <a:endParaRPr lang="en-AU" sz="2800" dirty="0">
              <a:solidFill>
                <a:srgbClr val="FF0000"/>
              </a:solidFill>
            </a:endParaRPr>
          </a:p>
        </p:txBody>
      </p:sp>
      <p:sp>
        <p:nvSpPr>
          <p:cNvPr id="3" name="Title 2"/>
          <p:cNvSpPr>
            <a:spLocks noGrp="1"/>
          </p:cNvSpPr>
          <p:nvPr>
            <p:ph type="title"/>
          </p:nvPr>
        </p:nvSpPr>
        <p:spPr/>
        <p:txBody>
          <a:bodyPr/>
          <a:lstStyle/>
          <a:p>
            <a:pPr algn="ctr"/>
            <a:r>
              <a:rPr lang="en-AU" dirty="0" smtClean="0">
                <a:solidFill>
                  <a:schemeClr val="tx1"/>
                </a:solidFill>
              </a:rPr>
              <a:t>Kirchhoff’s Voltage Law</a:t>
            </a:r>
            <a:endParaRPr lang="en-AU" dirty="0">
              <a:solidFill>
                <a:schemeClr val="tx1"/>
              </a:solidFill>
            </a:endParaRPr>
          </a:p>
        </p:txBody>
      </p:sp>
      <p:pic>
        <p:nvPicPr>
          <p:cNvPr id="28674" name="Picture 2" descr="http://www.nwscc.cc.al.us/nsfdc/technology/cartoon_krchoff3.gif"/>
          <p:cNvPicPr>
            <a:picLocks noChangeAspect="1" noChangeArrowheads="1"/>
          </p:cNvPicPr>
          <p:nvPr/>
        </p:nvPicPr>
        <p:blipFill>
          <a:blip r:embed="rId2"/>
          <a:srcRect/>
          <a:stretch>
            <a:fillRect/>
          </a:stretch>
        </p:blipFill>
        <p:spPr bwMode="auto">
          <a:xfrm>
            <a:off x="5143504" y="3857628"/>
            <a:ext cx="4191000" cy="3190875"/>
          </a:xfrm>
          <a:prstGeom prst="rect">
            <a:avLst/>
          </a:prstGeom>
          <a:noFill/>
        </p:spPr>
      </p:pic>
      <p:pic>
        <p:nvPicPr>
          <p:cNvPr id="28676" name="Picture 4" descr="http://www.fact-archive.com/encyclopedia/upload/4/4d/Gustav_Kirchhoff.jpg"/>
          <p:cNvPicPr>
            <a:picLocks noChangeAspect="1" noChangeArrowheads="1"/>
          </p:cNvPicPr>
          <p:nvPr/>
        </p:nvPicPr>
        <p:blipFill>
          <a:blip r:embed="rId3"/>
          <a:srcRect/>
          <a:stretch>
            <a:fillRect/>
          </a:stretch>
        </p:blipFill>
        <p:spPr bwMode="auto">
          <a:xfrm>
            <a:off x="357158" y="1357298"/>
            <a:ext cx="3048000" cy="382905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instaltest.com.au/images/Instaltest%203017.jpg"/>
          <p:cNvPicPr>
            <a:picLocks noChangeAspect="1" noChangeArrowheads="1"/>
          </p:cNvPicPr>
          <p:nvPr/>
        </p:nvPicPr>
        <p:blipFill>
          <a:blip r:embed="rId2"/>
          <a:srcRect/>
          <a:stretch>
            <a:fillRect/>
          </a:stretch>
        </p:blipFill>
        <p:spPr bwMode="auto">
          <a:xfrm>
            <a:off x="5821444" y="4357694"/>
            <a:ext cx="3322556" cy="2500307"/>
          </a:xfrm>
          <a:prstGeom prst="rect">
            <a:avLst/>
          </a:prstGeom>
          <a:noFill/>
        </p:spPr>
      </p:pic>
      <p:sp>
        <p:nvSpPr>
          <p:cNvPr id="2" name="Content Placeholder 1"/>
          <p:cNvSpPr>
            <a:spLocks noGrp="1"/>
          </p:cNvSpPr>
          <p:nvPr>
            <p:ph idx="1"/>
          </p:nvPr>
        </p:nvSpPr>
        <p:spPr/>
        <p:txBody>
          <a:bodyPr>
            <a:normAutofit/>
          </a:bodyPr>
          <a:lstStyle/>
          <a:p>
            <a:pPr algn="ctr">
              <a:buNone/>
            </a:pPr>
            <a:r>
              <a:rPr lang="en-AU" dirty="0" smtClean="0"/>
              <a:t>Fault loop impedance tester</a:t>
            </a:r>
          </a:p>
          <a:p>
            <a:pPr algn="ctr">
              <a:buNone/>
            </a:pPr>
            <a:endParaRPr lang="en-AU" dirty="0" smtClean="0"/>
          </a:p>
          <a:p>
            <a:r>
              <a:rPr lang="en-AU" dirty="0" smtClean="0"/>
              <a:t>Used to measure the impedance (a.c. resistance) of the active and earth of a circuit</a:t>
            </a:r>
          </a:p>
          <a:p>
            <a:r>
              <a:rPr lang="en-AU" dirty="0" smtClean="0"/>
              <a:t>Uses the voltmeter – ammeter method</a:t>
            </a:r>
          </a:p>
          <a:p>
            <a:r>
              <a:rPr lang="en-AU" dirty="0" smtClean="0"/>
              <a:t>Calibrated to higher than room temperature resistance values</a:t>
            </a:r>
          </a:p>
          <a:p>
            <a:r>
              <a:rPr lang="en-AU" dirty="0" smtClean="0"/>
              <a:t>Sockets not protected by an RCD must have their fault loop impedance tested.</a:t>
            </a:r>
            <a:endParaRPr lang="en-AU" dirty="0"/>
          </a:p>
        </p:txBody>
      </p:sp>
      <p:sp>
        <p:nvSpPr>
          <p:cNvPr id="6" name="Title 2"/>
          <p:cNvSpPr txBox="1">
            <a:spLocks/>
          </p:cNvSpPr>
          <p:nvPr/>
        </p:nvSpPr>
        <p:spPr>
          <a:xfrm>
            <a:off x="609600" y="427038"/>
            <a:ext cx="8229600" cy="1143000"/>
          </a:xfrm>
          <a:prstGeom prst="rect">
            <a:avLst/>
          </a:prstGeom>
        </p:spPr>
        <p:txBody>
          <a:bodyPr vert="horz" rtlCol="0" anchor="ctr">
            <a:normAutofit fontScale="90000" lnSpcReduction="10000"/>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41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mj-lt"/>
                <a:ea typeface="+mj-ea"/>
                <a:cs typeface="+mj-cs"/>
              </a:rPr>
              <a:t>Typical resistance measurement instruments for electrical work</a:t>
            </a:r>
            <a:endParaRPr kumimoji="0" lang="en-AU" sz="4100" b="1" i="0" u="none" strike="noStrike" kern="1200" cap="none" spc="0" normalizeH="0" baseline="0" noProof="0" dirty="0">
              <a:ln>
                <a:noFill/>
              </a:ln>
              <a:solidFill>
                <a:schemeClr val="tx1"/>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http://www.industrysearch.com.au/products/images/np17859_5.gif"/>
          <p:cNvPicPr>
            <a:picLocks noChangeAspect="1" noChangeArrowheads="1"/>
          </p:cNvPicPr>
          <p:nvPr/>
        </p:nvPicPr>
        <p:blipFill>
          <a:blip r:embed="rId2"/>
          <a:srcRect/>
          <a:stretch>
            <a:fillRect/>
          </a:stretch>
        </p:blipFill>
        <p:spPr bwMode="auto">
          <a:xfrm>
            <a:off x="500034" y="3643314"/>
            <a:ext cx="1552575" cy="2343150"/>
          </a:xfrm>
          <a:prstGeom prst="rect">
            <a:avLst/>
          </a:prstGeom>
          <a:noFill/>
        </p:spPr>
      </p:pic>
      <p:pic>
        <p:nvPicPr>
          <p:cNvPr id="25602" name="Picture 2" descr="https://www.onlineshoppingcart.com.au/shop/images/t2705.jpg"/>
          <p:cNvPicPr>
            <a:picLocks noChangeAspect="1" noChangeArrowheads="1"/>
          </p:cNvPicPr>
          <p:nvPr/>
        </p:nvPicPr>
        <p:blipFill>
          <a:blip r:embed="rId3"/>
          <a:srcRect/>
          <a:stretch>
            <a:fillRect/>
          </a:stretch>
        </p:blipFill>
        <p:spPr bwMode="auto">
          <a:xfrm>
            <a:off x="6215066" y="3929066"/>
            <a:ext cx="2928934" cy="2928934"/>
          </a:xfrm>
          <a:prstGeom prst="rect">
            <a:avLst/>
          </a:prstGeom>
          <a:noFill/>
        </p:spPr>
      </p:pic>
      <p:sp>
        <p:nvSpPr>
          <p:cNvPr id="2" name="Content Placeholder 1"/>
          <p:cNvSpPr>
            <a:spLocks noGrp="1"/>
          </p:cNvSpPr>
          <p:nvPr>
            <p:ph idx="1"/>
          </p:nvPr>
        </p:nvSpPr>
        <p:spPr>
          <a:xfrm>
            <a:off x="457200" y="1481329"/>
            <a:ext cx="8229600" cy="2662052"/>
          </a:xfrm>
        </p:spPr>
        <p:txBody>
          <a:bodyPr>
            <a:normAutofit lnSpcReduction="10000"/>
          </a:bodyPr>
          <a:lstStyle/>
          <a:p>
            <a:pPr algn="ctr">
              <a:buNone/>
            </a:pPr>
            <a:r>
              <a:rPr lang="en-AU" dirty="0" smtClean="0"/>
              <a:t>Earth resistance tester</a:t>
            </a:r>
          </a:p>
          <a:p>
            <a:pPr algn="ctr">
              <a:buNone/>
            </a:pPr>
            <a:endParaRPr lang="en-AU" dirty="0" smtClean="0"/>
          </a:p>
          <a:p>
            <a:r>
              <a:rPr lang="en-AU" dirty="0" smtClean="0"/>
              <a:t>Used to measure the resistance of the earth around an earth stake.</a:t>
            </a:r>
          </a:p>
          <a:p>
            <a:r>
              <a:rPr lang="en-AU" dirty="0" smtClean="0"/>
              <a:t>Uses a 3 or 4 wire method to overcome probe contact resistance.</a:t>
            </a:r>
          </a:p>
        </p:txBody>
      </p:sp>
      <p:sp>
        <p:nvSpPr>
          <p:cNvPr id="3" name="Title 2"/>
          <p:cNvSpPr>
            <a:spLocks noGrp="1"/>
          </p:cNvSpPr>
          <p:nvPr>
            <p:ph type="title"/>
          </p:nvPr>
        </p:nvSpPr>
        <p:spPr/>
        <p:txBody>
          <a:bodyPr>
            <a:normAutofit fontScale="90000"/>
          </a:bodyPr>
          <a:lstStyle/>
          <a:p>
            <a:pPr lvl="0" algn="ctr">
              <a:defRPr/>
            </a:pPr>
            <a:r>
              <a:rPr lang="en-AU" dirty="0" smtClean="0">
                <a:solidFill>
                  <a:schemeClr val="tx1"/>
                </a:solidFill>
              </a:rPr>
              <a:t>Typical resistance measurement instruments for electrical work</a:t>
            </a:r>
            <a:endParaRPr lang="en-AU" dirty="0">
              <a:solidFill>
                <a:schemeClr val="tx1"/>
              </a:solidFill>
            </a:endParaRPr>
          </a:p>
        </p:txBody>
      </p:sp>
      <p:sp>
        <p:nvSpPr>
          <p:cNvPr id="5" name="TextBox 4"/>
          <p:cNvSpPr txBox="1"/>
          <p:nvPr/>
        </p:nvSpPr>
        <p:spPr>
          <a:xfrm>
            <a:off x="1928794" y="4000504"/>
            <a:ext cx="5500726" cy="1390124"/>
          </a:xfrm>
          <a:prstGeom prst="rect">
            <a:avLst/>
          </a:prstGeom>
          <a:noFill/>
        </p:spPr>
        <p:txBody>
          <a:bodyPr wrap="square" rtlCol="0">
            <a:spAutoFit/>
          </a:bodyPr>
          <a:lstStyle/>
          <a:p>
            <a:pPr marL="365760" lvl="0" indent="-256032">
              <a:spcBef>
                <a:spcPts val="400"/>
              </a:spcBef>
              <a:buClr>
                <a:srgbClr val="2DA2BF"/>
              </a:buClr>
              <a:buSzPct val="68000"/>
              <a:buFont typeface="Wingdings 3"/>
              <a:buChar char=""/>
            </a:pPr>
            <a:r>
              <a:rPr lang="en-AU" sz="2700" dirty="0" smtClean="0">
                <a:solidFill>
                  <a:prstClr val="black"/>
                </a:solidFill>
              </a:rPr>
              <a:t>Needs 2 or 3 probes driven into the ground</a:t>
            </a:r>
          </a:p>
          <a:p>
            <a:pPr marL="365760" lvl="0" indent="-256032">
              <a:spcBef>
                <a:spcPts val="400"/>
              </a:spcBef>
              <a:buClr>
                <a:srgbClr val="2DA2BF"/>
              </a:buClr>
              <a:buSzPct val="68000"/>
              <a:buFont typeface="Wingdings 3"/>
              <a:buChar char=""/>
            </a:pPr>
            <a:r>
              <a:rPr lang="en-AU" sz="2700" dirty="0" smtClean="0">
                <a:solidFill>
                  <a:prstClr val="black"/>
                </a:solidFill>
              </a:rPr>
              <a:t>Measures low resistance</a:t>
            </a:r>
            <a:endParaRPr lang="en-AU" sz="2700" dirty="0">
              <a:solidFill>
                <a:prstClr val="black"/>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t">
            <a:normAutofit fontScale="90000"/>
          </a:bodyPr>
          <a:lstStyle/>
          <a:p>
            <a:pPr lvl="3" algn="ctr" rtl="0">
              <a:spcBef>
                <a:spcPct val="0"/>
              </a:spcBef>
            </a:pPr>
            <a:r>
              <a:rPr lang="en-AU" sz="3200" dirty="0" smtClean="0"/>
              <a:t> Time constants</a:t>
            </a:r>
            <a:r>
              <a:rPr lang="en-AU" sz="3200" b="1" dirty="0" smtClean="0"/>
              <a:t/>
            </a:r>
            <a:br>
              <a:rPr lang="en-AU" sz="3200" b="1" dirty="0" smtClean="0"/>
            </a:br>
            <a:r>
              <a:rPr lang="en-AU" sz="3200" dirty="0" smtClean="0"/>
              <a:t> </a:t>
            </a:r>
            <a:r>
              <a:rPr lang="en-AU" sz="2700" dirty="0" smtClean="0"/>
              <a:t/>
            </a:r>
            <a:br>
              <a:rPr lang="en-AU" sz="2700" dirty="0" smtClean="0"/>
            </a:br>
            <a:endParaRPr lang="en-AU" dirty="0"/>
          </a:p>
        </p:txBody>
      </p:sp>
      <p:pic>
        <p:nvPicPr>
          <p:cNvPr id="2" name="Picture 1"/>
          <p:cNvPicPr>
            <a:picLocks noChangeAspect="1" noChangeArrowheads="1"/>
          </p:cNvPicPr>
          <p:nvPr/>
        </p:nvPicPr>
        <p:blipFill>
          <a:blip r:embed="rId2"/>
          <a:srcRect/>
          <a:stretch>
            <a:fillRect/>
          </a:stretch>
        </p:blipFill>
        <p:spPr bwMode="auto">
          <a:xfrm>
            <a:off x="0" y="928670"/>
            <a:ext cx="6786610" cy="2643206"/>
          </a:xfrm>
          <a:prstGeom prst="rect">
            <a:avLst/>
          </a:prstGeom>
          <a:noFill/>
          <a:ln w="9525">
            <a:noFill/>
            <a:miter lim="800000"/>
            <a:headEnd/>
            <a:tailEnd/>
          </a:ln>
        </p:spPr>
      </p:pic>
      <p:pic>
        <p:nvPicPr>
          <p:cNvPr id="4" name="Picture 2"/>
          <p:cNvPicPr>
            <a:picLocks noChangeAspect="1" noChangeArrowheads="1"/>
          </p:cNvPicPr>
          <p:nvPr/>
        </p:nvPicPr>
        <p:blipFill>
          <a:blip r:embed="rId3"/>
          <a:srcRect/>
          <a:stretch>
            <a:fillRect/>
          </a:stretch>
        </p:blipFill>
        <p:spPr bwMode="auto">
          <a:xfrm>
            <a:off x="3214678" y="3500438"/>
            <a:ext cx="5572164" cy="29187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AU" dirty="0" smtClean="0"/>
              <a:t>A capacitor is a device for storing an electric charge.</a:t>
            </a:r>
          </a:p>
          <a:p>
            <a:r>
              <a:rPr lang="en-AU" dirty="0" smtClean="0"/>
              <a:t>Capacitors consist of two or more metal plates separated by an insulating material called the “dielectric”</a:t>
            </a:r>
          </a:p>
          <a:p>
            <a:endParaRPr lang="en-AU" dirty="0" smtClean="0"/>
          </a:p>
          <a:p>
            <a:endParaRPr lang="en-AU" dirty="0"/>
          </a:p>
        </p:txBody>
      </p:sp>
      <p:sp>
        <p:nvSpPr>
          <p:cNvPr id="3" name="Title 2"/>
          <p:cNvSpPr>
            <a:spLocks noGrp="1"/>
          </p:cNvSpPr>
          <p:nvPr>
            <p:ph type="title"/>
          </p:nvPr>
        </p:nvSpPr>
        <p:spPr/>
        <p:txBody>
          <a:bodyPr>
            <a:normAutofit/>
          </a:bodyPr>
          <a:lstStyle/>
          <a:p>
            <a:pPr lvl="3" algn="ctr"/>
            <a:r>
              <a:rPr lang="en-AU" sz="4000" b="1" dirty="0" smtClean="0">
                <a:solidFill>
                  <a:schemeClr val="tx1"/>
                </a:solidFill>
              </a:rPr>
              <a:t>What is a Capacitor?</a:t>
            </a:r>
          </a:p>
        </p:txBody>
      </p:sp>
      <p:pic>
        <p:nvPicPr>
          <p:cNvPr id="2" name="Picture 2" descr="http://www.electronics-tutorials.ws/capacitor/cap1.gif"/>
          <p:cNvPicPr>
            <a:picLocks noChangeAspect="1" noChangeArrowheads="1"/>
          </p:cNvPicPr>
          <p:nvPr/>
        </p:nvPicPr>
        <p:blipFill>
          <a:blip r:embed="rId2"/>
          <a:srcRect/>
          <a:stretch>
            <a:fillRect/>
          </a:stretch>
        </p:blipFill>
        <p:spPr bwMode="auto">
          <a:xfrm>
            <a:off x="6134100" y="4210050"/>
            <a:ext cx="3009900" cy="264795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AU" sz="4400" dirty="0" smtClean="0">
                <a:solidFill>
                  <a:schemeClr val="tx1"/>
                </a:solidFill>
              </a:rPr>
              <a:t>What is a Capacitor?</a:t>
            </a:r>
            <a:endParaRPr lang="en-AU" dirty="0">
              <a:solidFill>
                <a:schemeClr val="tx1"/>
              </a:solidFill>
            </a:endParaRPr>
          </a:p>
        </p:txBody>
      </p:sp>
      <p:graphicFrame>
        <p:nvGraphicFramePr>
          <p:cNvPr id="6145" name="Object 1">
            <a:hlinkClick r:id="rId3"/>
          </p:cNvPr>
          <p:cNvGraphicFramePr>
            <a:graphicFrameLocks noChangeAspect="1"/>
          </p:cNvGraphicFramePr>
          <p:nvPr/>
        </p:nvGraphicFramePr>
        <p:xfrm>
          <a:off x="503362" y="2071678"/>
          <a:ext cx="7888163" cy="2498735"/>
        </p:xfrm>
        <a:graphic>
          <a:graphicData uri="http://schemas.openxmlformats.org/presentationml/2006/ole">
            <p:oleObj spid="_x0000_s15362" name="Package" r:id="rId4" imgW="1533600" imgH="485640" progId="Package">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6" name="Picture 16" descr="http://i3.ebayimg.com/02/i/000/fa/ee/596d_1.JPG"/>
          <p:cNvPicPr>
            <a:picLocks noChangeAspect="1" noChangeArrowheads="1"/>
          </p:cNvPicPr>
          <p:nvPr/>
        </p:nvPicPr>
        <p:blipFill>
          <a:blip r:embed="rId3"/>
          <a:srcRect/>
          <a:stretch>
            <a:fillRect/>
          </a:stretch>
        </p:blipFill>
        <p:spPr bwMode="auto">
          <a:xfrm>
            <a:off x="4643438" y="5380127"/>
            <a:ext cx="1785950" cy="1477873"/>
          </a:xfrm>
          <a:prstGeom prst="rect">
            <a:avLst/>
          </a:prstGeom>
          <a:noFill/>
        </p:spPr>
      </p:pic>
      <p:pic>
        <p:nvPicPr>
          <p:cNvPr id="5134" name="Picture 14" descr="http://i9.ebayimg.com/05/i/001/42/a0/bfe6_1.JPG"/>
          <p:cNvPicPr>
            <a:picLocks noChangeAspect="1" noChangeArrowheads="1"/>
          </p:cNvPicPr>
          <p:nvPr/>
        </p:nvPicPr>
        <p:blipFill>
          <a:blip r:embed="rId4"/>
          <a:srcRect/>
          <a:stretch>
            <a:fillRect/>
          </a:stretch>
        </p:blipFill>
        <p:spPr bwMode="auto">
          <a:xfrm>
            <a:off x="7350144" y="4786322"/>
            <a:ext cx="1793856" cy="1793856"/>
          </a:xfrm>
          <a:prstGeom prst="rect">
            <a:avLst/>
          </a:prstGeom>
          <a:noFill/>
        </p:spPr>
      </p:pic>
      <p:pic>
        <p:nvPicPr>
          <p:cNvPr id="5124" name="Picture 4" descr="http://www.dimensionengineering.com/appnotes/video/ceramic_cap.jpg"/>
          <p:cNvPicPr>
            <a:picLocks noChangeAspect="1" noChangeArrowheads="1"/>
          </p:cNvPicPr>
          <p:nvPr/>
        </p:nvPicPr>
        <p:blipFill>
          <a:blip r:embed="rId5"/>
          <a:srcRect/>
          <a:stretch>
            <a:fillRect/>
          </a:stretch>
        </p:blipFill>
        <p:spPr bwMode="auto">
          <a:xfrm rot="16200000">
            <a:off x="357158" y="2357430"/>
            <a:ext cx="2667000" cy="2667000"/>
          </a:xfrm>
          <a:prstGeom prst="rect">
            <a:avLst/>
          </a:prstGeom>
          <a:noFill/>
        </p:spPr>
      </p:pic>
      <p:pic>
        <p:nvPicPr>
          <p:cNvPr id="5126" name="Picture 6" descr="http://img.alibaba.com/images/cms/content/135x135_080222_capacitors_3.jpg"/>
          <p:cNvPicPr>
            <a:picLocks noChangeAspect="1" noChangeArrowheads="1"/>
          </p:cNvPicPr>
          <p:nvPr/>
        </p:nvPicPr>
        <p:blipFill>
          <a:blip r:embed="rId6"/>
          <a:srcRect/>
          <a:stretch>
            <a:fillRect/>
          </a:stretch>
        </p:blipFill>
        <p:spPr bwMode="auto">
          <a:xfrm rot="4281400">
            <a:off x="2529217" y="3957984"/>
            <a:ext cx="1285875" cy="1285875"/>
          </a:xfrm>
          <a:prstGeom prst="rect">
            <a:avLst/>
          </a:prstGeom>
          <a:noFill/>
        </p:spPr>
      </p:pic>
      <p:pic>
        <p:nvPicPr>
          <p:cNvPr id="5128" name="Picture 8" descr="http://www.global-b2b-network.com/direct/dbimage/50157826/Aluminum_Electrolytic_Capacitor.jpg"/>
          <p:cNvPicPr>
            <a:picLocks noChangeAspect="1" noChangeArrowheads="1"/>
          </p:cNvPicPr>
          <p:nvPr/>
        </p:nvPicPr>
        <p:blipFill>
          <a:blip r:embed="rId7"/>
          <a:srcRect/>
          <a:stretch>
            <a:fillRect/>
          </a:stretch>
        </p:blipFill>
        <p:spPr bwMode="auto">
          <a:xfrm>
            <a:off x="0" y="4214818"/>
            <a:ext cx="1500198" cy="1500198"/>
          </a:xfrm>
          <a:prstGeom prst="rect">
            <a:avLst/>
          </a:prstGeom>
          <a:noFill/>
        </p:spPr>
      </p:pic>
      <p:pic>
        <p:nvPicPr>
          <p:cNvPr id="5122" name="Picture 2" descr="http://www.ladyada.net/images/parts/102poly.jpg"/>
          <p:cNvPicPr>
            <a:picLocks noChangeAspect="1" noChangeArrowheads="1"/>
          </p:cNvPicPr>
          <p:nvPr/>
        </p:nvPicPr>
        <p:blipFill>
          <a:blip r:embed="rId8" cstate="print"/>
          <a:srcRect/>
          <a:stretch>
            <a:fillRect/>
          </a:stretch>
        </p:blipFill>
        <p:spPr bwMode="auto">
          <a:xfrm>
            <a:off x="5492756" y="2285992"/>
            <a:ext cx="3651244" cy="1503247"/>
          </a:xfrm>
          <a:prstGeom prst="rect">
            <a:avLst/>
          </a:prstGeom>
          <a:noFill/>
        </p:spPr>
      </p:pic>
      <p:pic>
        <p:nvPicPr>
          <p:cNvPr id="5130" name="Picture 10" descr="http://www.chinapans.com/supplier/uploads/allimg/081203/2245340_lit.gif"/>
          <p:cNvPicPr>
            <a:picLocks noChangeAspect="1" noChangeArrowheads="1"/>
          </p:cNvPicPr>
          <p:nvPr/>
        </p:nvPicPr>
        <p:blipFill>
          <a:blip r:embed="rId9"/>
          <a:srcRect/>
          <a:stretch>
            <a:fillRect/>
          </a:stretch>
        </p:blipFill>
        <p:spPr bwMode="auto">
          <a:xfrm>
            <a:off x="7000892" y="3357562"/>
            <a:ext cx="1866900" cy="1362075"/>
          </a:xfrm>
          <a:prstGeom prst="rect">
            <a:avLst/>
          </a:prstGeom>
          <a:noFill/>
        </p:spPr>
      </p:pic>
      <p:sp>
        <p:nvSpPr>
          <p:cNvPr id="7" name="Content Placeholder 6"/>
          <p:cNvSpPr>
            <a:spLocks noGrp="1"/>
          </p:cNvSpPr>
          <p:nvPr>
            <p:ph idx="1"/>
          </p:nvPr>
        </p:nvSpPr>
        <p:spPr>
          <a:xfrm>
            <a:off x="428596" y="1500174"/>
            <a:ext cx="8229600" cy="4525963"/>
          </a:xfrm>
        </p:spPr>
        <p:txBody>
          <a:bodyPr>
            <a:normAutofit/>
          </a:bodyPr>
          <a:lstStyle/>
          <a:p>
            <a:r>
              <a:rPr lang="en-AU" dirty="0" smtClean="0"/>
              <a:t>Capacitors are generally classified by the composition of the dielectric material</a:t>
            </a:r>
          </a:p>
          <a:p>
            <a:r>
              <a:rPr lang="en-AU" dirty="0" smtClean="0"/>
              <a:t>Types include:</a:t>
            </a:r>
          </a:p>
          <a:p>
            <a:pPr lvl="2"/>
            <a:r>
              <a:rPr lang="en-AU" dirty="0" smtClean="0"/>
              <a:t>Plastic film (polyester, polystyrene, polycarbonate, polypropylene)</a:t>
            </a:r>
          </a:p>
          <a:p>
            <a:pPr lvl="2"/>
            <a:r>
              <a:rPr lang="en-AU" dirty="0" smtClean="0"/>
              <a:t>Ceramic (low, medium and high </a:t>
            </a:r>
            <a:r>
              <a:rPr lang="en-AU" dirty="0" err="1" smtClean="0"/>
              <a:t>permativity</a:t>
            </a:r>
            <a:r>
              <a:rPr lang="en-AU" dirty="0" smtClean="0"/>
              <a:t>)</a:t>
            </a:r>
          </a:p>
          <a:p>
            <a:pPr lvl="2"/>
            <a:endParaRPr lang="en-AU" dirty="0" smtClean="0"/>
          </a:p>
          <a:p>
            <a:pPr lvl="2"/>
            <a:r>
              <a:rPr lang="en-AU" dirty="0" smtClean="0"/>
              <a:t>Mica	</a:t>
            </a:r>
          </a:p>
          <a:p>
            <a:pPr lvl="2"/>
            <a:r>
              <a:rPr lang="en-AU" dirty="0" smtClean="0"/>
              <a:t>				</a:t>
            </a:r>
          </a:p>
          <a:p>
            <a:pPr lvl="2"/>
            <a:r>
              <a:rPr lang="en-AU" dirty="0" smtClean="0"/>
              <a:t>Electrolytic</a:t>
            </a:r>
          </a:p>
        </p:txBody>
      </p:sp>
      <p:sp>
        <p:nvSpPr>
          <p:cNvPr id="3" name="Title 2"/>
          <p:cNvSpPr>
            <a:spLocks noGrp="1"/>
          </p:cNvSpPr>
          <p:nvPr>
            <p:ph type="title"/>
          </p:nvPr>
        </p:nvSpPr>
        <p:spPr/>
        <p:txBody>
          <a:bodyPr/>
          <a:lstStyle/>
          <a:p>
            <a:pPr algn="ctr"/>
            <a:r>
              <a:rPr lang="en-AU" dirty="0" smtClean="0">
                <a:solidFill>
                  <a:schemeClr val="tx1"/>
                </a:solidFill>
              </a:rPr>
              <a:t>Types of capacitors</a:t>
            </a:r>
          </a:p>
        </p:txBody>
      </p:sp>
      <p:sp>
        <p:nvSpPr>
          <p:cNvPr id="11" name="TextBox 10"/>
          <p:cNvSpPr txBox="1"/>
          <p:nvPr/>
        </p:nvSpPr>
        <p:spPr>
          <a:xfrm>
            <a:off x="5000628" y="3929066"/>
            <a:ext cx="2775119" cy="1985159"/>
          </a:xfrm>
          <a:prstGeom prst="rect">
            <a:avLst/>
          </a:prstGeom>
          <a:noFill/>
        </p:spPr>
        <p:txBody>
          <a:bodyPr wrap="none" rtlCol="0">
            <a:spAutoFit/>
          </a:bodyPr>
          <a:lstStyle/>
          <a:p>
            <a:pPr lvl="2">
              <a:buClr>
                <a:srgbClr val="FF0000"/>
              </a:buClr>
              <a:buFont typeface="Arial" pitchFamily="34" charset="0"/>
              <a:buChar char="•"/>
            </a:pPr>
            <a:r>
              <a:rPr lang="en-AU" sz="2100" dirty="0" smtClean="0"/>
              <a:t>    Tantalum</a:t>
            </a:r>
          </a:p>
          <a:p>
            <a:pPr lvl="2">
              <a:buClr>
                <a:srgbClr val="FF0000"/>
              </a:buClr>
              <a:buFont typeface="Arial" pitchFamily="34" charset="0"/>
              <a:buChar char="•"/>
            </a:pPr>
            <a:endParaRPr lang="en-AU" sz="2100" dirty="0" smtClean="0"/>
          </a:p>
          <a:p>
            <a:pPr lvl="2">
              <a:buClr>
                <a:srgbClr val="FF0000"/>
              </a:buClr>
              <a:buFont typeface="Arial" pitchFamily="34" charset="0"/>
              <a:buChar char="•"/>
            </a:pPr>
            <a:r>
              <a:rPr lang="en-AU" sz="2100" dirty="0" smtClean="0"/>
              <a:t>    Paper</a:t>
            </a:r>
          </a:p>
          <a:p>
            <a:pPr lvl="2">
              <a:buClr>
                <a:srgbClr val="FF0000"/>
              </a:buClr>
              <a:buFont typeface="Arial" pitchFamily="34" charset="0"/>
              <a:buChar char="•"/>
            </a:pPr>
            <a:endParaRPr lang="en-AU" sz="2100" dirty="0" smtClean="0"/>
          </a:p>
          <a:p>
            <a:pPr lvl="2">
              <a:buClr>
                <a:srgbClr val="FF0000"/>
              </a:buClr>
              <a:buFont typeface="Arial" pitchFamily="34" charset="0"/>
              <a:buChar char="•"/>
            </a:pPr>
            <a:r>
              <a:rPr lang="en-AU" sz="2100" dirty="0" smtClean="0"/>
              <a:t>    Variable</a:t>
            </a:r>
          </a:p>
          <a:p>
            <a:pPr>
              <a:buClr>
                <a:srgbClr val="FF0000"/>
              </a:buClr>
              <a:buFont typeface="Arial" pitchFamily="34" charset="0"/>
              <a:buChar char="•"/>
            </a:pPr>
            <a:endParaRPr lang="en-AU" dirty="0"/>
          </a:p>
        </p:txBody>
      </p:sp>
      <p:pic>
        <p:nvPicPr>
          <p:cNvPr id="5132" name="Picture 12" descr="http://www.sterpeti.net/bid/ita-11mfd520v.jpg"/>
          <p:cNvPicPr>
            <a:picLocks noChangeAspect="1" noChangeArrowheads="1"/>
          </p:cNvPicPr>
          <p:nvPr/>
        </p:nvPicPr>
        <p:blipFill>
          <a:blip r:embed="rId10" cstate="print"/>
          <a:srcRect/>
          <a:stretch>
            <a:fillRect/>
          </a:stretch>
        </p:blipFill>
        <p:spPr bwMode="auto">
          <a:xfrm>
            <a:off x="4714876" y="3786190"/>
            <a:ext cx="1214446" cy="1584536"/>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481329"/>
            <a:ext cx="8229600" cy="2304862"/>
          </a:xfrm>
        </p:spPr>
        <p:txBody>
          <a:bodyPr>
            <a:normAutofit/>
          </a:bodyPr>
          <a:lstStyle/>
          <a:p>
            <a:r>
              <a:rPr lang="en-AU" dirty="0" smtClean="0"/>
              <a:t>The supply voltage applied to a capacitor draws electrons from one plate to the other. The amount of electrons that can be stored on a plate is dependant on the physical size (in m</a:t>
            </a:r>
            <a:r>
              <a:rPr lang="en-AU" baseline="30000" dirty="0" smtClean="0"/>
              <a:t>2</a:t>
            </a:r>
            <a:r>
              <a:rPr lang="en-AU" baseline="-25000" dirty="0" smtClean="0"/>
              <a:t> </a:t>
            </a:r>
            <a:r>
              <a:rPr lang="en-AU" dirty="0" smtClean="0"/>
              <a:t>) </a:t>
            </a:r>
            <a:endParaRPr lang="en-AU" dirty="0"/>
          </a:p>
        </p:txBody>
      </p:sp>
      <p:sp>
        <p:nvSpPr>
          <p:cNvPr id="3" name="Title 2"/>
          <p:cNvSpPr>
            <a:spLocks noGrp="1"/>
          </p:cNvSpPr>
          <p:nvPr>
            <p:ph type="title"/>
          </p:nvPr>
        </p:nvSpPr>
        <p:spPr/>
        <p:txBody>
          <a:bodyPr>
            <a:normAutofit/>
          </a:bodyPr>
          <a:lstStyle/>
          <a:p>
            <a:pPr algn="ctr"/>
            <a:r>
              <a:rPr lang="en-AU" sz="4400" dirty="0" smtClean="0">
                <a:solidFill>
                  <a:schemeClr val="tx1"/>
                </a:solidFill>
              </a:rPr>
              <a:t>Factors affecting capacitance</a:t>
            </a:r>
            <a:endParaRPr lang="en-AU" dirty="0">
              <a:solidFill>
                <a:schemeClr val="tx1"/>
              </a:solidFill>
            </a:endParaRPr>
          </a:p>
        </p:txBody>
      </p:sp>
      <p:sp>
        <p:nvSpPr>
          <p:cNvPr id="4" name="Content Placeholder 4"/>
          <p:cNvSpPr txBox="1">
            <a:spLocks/>
          </p:cNvSpPr>
          <p:nvPr/>
        </p:nvSpPr>
        <p:spPr>
          <a:xfrm>
            <a:off x="428596" y="3643314"/>
            <a:ext cx="8229600" cy="2304862"/>
          </a:xfrm>
          <a:prstGeom prst="rect">
            <a:avLst/>
          </a:prstGeom>
        </p:spPr>
        <p:txBody>
          <a:bodyPr vert="horz">
            <a:normAutofit/>
          </a:bodyPr>
          <a:lstStyle/>
          <a:p>
            <a:pPr marL="365760" marR="0" lvl="0" indent="-256032" algn="ctr" defTabSz="914400" rtl="0" eaLnBrk="1" fontAlgn="auto" latinLnBrk="0" hangingPunct="1">
              <a:lnSpc>
                <a:spcPct val="100000"/>
              </a:lnSpc>
              <a:spcBef>
                <a:spcPts val="400"/>
              </a:spcBef>
              <a:spcAft>
                <a:spcPts val="0"/>
              </a:spcAft>
              <a:buClr>
                <a:schemeClr val="accent1"/>
              </a:buClr>
              <a:buSzPct val="68000"/>
              <a:tabLst/>
              <a:defRPr/>
            </a:pPr>
            <a:r>
              <a:rPr lang="en-AU" sz="3200" b="1" dirty="0" smtClean="0">
                <a:solidFill>
                  <a:srgbClr val="FF0000"/>
                </a:solidFill>
              </a:rPr>
              <a:t>C </a:t>
            </a:r>
            <a:r>
              <a:rPr lang="el-GR" sz="3200" b="1" dirty="0" smtClean="0">
                <a:solidFill>
                  <a:srgbClr val="FF0000"/>
                </a:solidFill>
              </a:rPr>
              <a:t>α</a:t>
            </a:r>
            <a:r>
              <a:rPr lang="en-AU" sz="3200" b="1" dirty="0" smtClean="0">
                <a:solidFill>
                  <a:srgbClr val="FF0000"/>
                </a:solidFill>
              </a:rPr>
              <a:t> A</a:t>
            </a:r>
            <a:endParaRPr kumimoji="0" lang="en-AU" sz="3200" b="1"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481329"/>
            <a:ext cx="8229600" cy="2304862"/>
          </a:xfrm>
        </p:spPr>
        <p:txBody>
          <a:bodyPr/>
          <a:lstStyle/>
          <a:p>
            <a:r>
              <a:rPr lang="en-AU" dirty="0" smtClean="0"/>
              <a:t>The closer the plates are together the more dense the electrostatic field (the greater the level of capacitance)</a:t>
            </a:r>
            <a:endParaRPr lang="en-AU" dirty="0"/>
          </a:p>
        </p:txBody>
      </p:sp>
      <p:sp>
        <p:nvSpPr>
          <p:cNvPr id="3" name="Title 2"/>
          <p:cNvSpPr>
            <a:spLocks noGrp="1"/>
          </p:cNvSpPr>
          <p:nvPr>
            <p:ph type="title"/>
          </p:nvPr>
        </p:nvSpPr>
        <p:spPr/>
        <p:txBody>
          <a:bodyPr>
            <a:normAutofit/>
          </a:bodyPr>
          <a:lstStyle/>
          <a:p>
            <a:pPr algn="ctr"/>
            <a:r>
              <a:rPr lang="en-AU" sz="4400" dirty="0" smtClean="0">
                <a:solidFill>
                  <a:schemeClr val="tx1"/>
                </a:solidFill>
              </a:rPr>
              <a:t>Factors affecting capacitance</a:t>
            </a:r>
            <a:endParaRPr lang="en-AU" dirty="0">
              <a:solidFill>
                <a:schemeClr val="tx1"/>
              </a:solidFill>
            </a:endParaRPr>
          </a:p>
        </p:txBody>
      </p:sp>
      <p:sp>
        <p:nvSpPr>
          <p:cNvPr id="4" name="Content Placeholder 4"/>
          <p:cNvSpPr txBox="1">
            <a:spLocks/>
          </p:cNvSpPr>
          <p:nvPr/>
        </p:nvSpPr>
        <p:spPr>
          <a:xfrm>
            <a:off x="428596" y="3643314"/>
            <a:ext cx="8229600" cy="2304862"/>
          </a:xfrm>
          <a:prstGeom prst="rect">
            <a:avLst/>
          </a:prstGeom>
        </p:spPr>
        <p:txBody>
          <a:bodyPr vert="horz">
            <a:normAutofit/>
          </a:bodyPr>
          <a:lstStyle/>
          <a:p>
            <a:pPr marL="365760" marR="0" lvl="0" indent="-256032" algn="ctr" defTabSz="914400" rtl="0" eaLnBrk="1" fontAlgn="auto" latinLnBrk="0" hangingPunct="1">
              <a:lnSpc>
                <a:spcPct val="100000"/>
              </a:lnSpc>
              <a:spcBef>
                <a:spcPts val="400"/>
              </a:spcBef>
              <a:spcAft>
                <a:spcPts val="0"/>
              </a:spcAft>
              <a:buClr>
                <a:schemeClr val="accent1"/>
              </a:buClr>
              <a:buSzPct val="68000"/>
              <a:tabLst/>
              <a:defRPr/>
            </a:pPr>
            <a:r>
              <a:rPr lang="en-AU" sz="3200" b="1" dirty="0" smtClean="0">
                <a:solidFill>
                  <a:srgbClr val="FF0000"/>
                </a:solidFill>
              </a:rPr>
              <a:t>C </a:t>
            </a:r>
            <a:r>
              <a:rPr lang="el-GR" sz="3200" b="1" dirty="0" smtClean="0">
                <a:solidFill>
                  <a:srgbClr val="FF0000"/>
                </a:solidFill>
              </a:rPr>
              <a:t>α</a:t>
            </a:r>
            <a:r>
              <a:rPr lang="en-AU" sz="3200" b="1" dirty="0" smtClean="0">
                <a:solidFill>
                  <a:srgbClr val="FF0000"/>
                </a:solidFill>
              </a:rPr>
              <a:t> </a:t>
            </a:r>
            <a:r>
              <a:rPr lang="en-AU" sz="3200" b="1" u="sng" dirty="0" smtClean="0">
                <a:solidFill>
                  <a:srgbClr val="FF0000"/>
                </a:solidFill>
              </a:rPr>
              <a:t>A</a:t>
            </a:r>
          </a:p>
          <a:p>
            <a:pPr marL="365760" marR="0" lvl="0" indent="-256032" algn="ctr" defTabSz="914400" rtl="0" eaLnBrk="1" fontAlgn="auto" latinLnBrk="0" hangingPunct="1">
              <a:lnSpc>
                <a:spcPct val="100000"/>
              </a:lnSpc>
              <a:spcBef>
                <a:spcPts val="400"/>
              </a:spcBef>
              <a:spcAft>
                <a:spcPts val="0"/>
              </a:spcAft>
              <a:buClr>
                <a:schemeClr val="accent1"/>
              </a:buClr>
              <a:buSzPct val="68000"/>
              <a:tabLst/>
              <a:defRPr/>
            </a:pPr>
            <a:r>
              <a:rPr kumimoji="0" lang="en-AU" sz="3200" b="1" i="0" strike="noStrike" kern="1200" cap="none" spc="0" normalizeH="0" noProof="0" dirty="0" smtClean="0">
                <a:ln>
                  <a:noFill/>
                </a:ln>
                <a:solidFill>
                  <a:srgbClr val="FF0000"/>
                </a:solidFill>
                <a:effectLst/>
                <a:uLnTx/>
                <a:uFillTx/>
                <a:latin typeface="+mn-lt"/>
                <a:ea typeface="+mn-ea"/>
                <a:cs typeface="+mn-cs"/>
              </a:rPr>
              <a:t>      d</a:t>
            </a:r>
            <a:endParaRPr kumimoji="0" lang="en-AU" sz="3200" b="1" i="0" u="sng"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481329"/>
            <a:ext cx="8229600" cy="2304862"/>
          </a:xfrm>
        </p:spPr>
        <p:txBody>
          <a:bodyPr>
            <a:normAutofit/>
          </a:bodyPr>
          <a:lstStyle/>
          <a:p>
            <a:r>
              <a:rPr lang="en-AU" dirty="0" smtClean="0"/>
              <a:t>The charge that exists on a charged plate will attract/repel electrons in the material in between (the dielectric).  This is called the permittivity of the dielectric and is directly proportional to capacitance.</a:t>
            </a:r>
            <a:endParaRPr lang="en-AU" dirty="0"/>
          </a:p>
        </p:txBody>
      </p:sp>
      <p:sp>
        <p:nvSpPr>
          <p:cNvPr id="3" name="Title 2"/>
          <p:cNvSpPr>
            <a:spLocks noGrp="1"/>
          </p:cNvSpPr>
          <p:nvPr>
            <p:ph type="title"/>
          </p:nvPr>
        </p:nvSpPr>
        <p:spPr/>
        <p:txBody>
          <a:bodyPr>
            <a:normAutofit/>
          </a:bodyPr>
          <a:lstStyle/>
          <a:p>
            <a:pPr algn="ctr"/>
            <a:r>
              <a:rPr lang="en-AU" sz="4400" dirty="0" smtClean="0">
                <a:solidFill>
                  <a:schemeClr val="tx1"/>
                </a:solidFill>
              </a:rPr>
              <a:t>Factors affecting capacitance</a:t>
            </a:r>
            <a:endParaRPr lang="en-AU" dirty="0">
              <a:solidFill>
                <a:schemeClr val="tx1"/>
              </a:solidFill>
            </a:endParaRPr>
          </a:p>
        </p:txBody>
      </p:sp>
      <p:sp>
        <p:nvSpPr>
          <p:cNvPr id="4" name="Content Placeholder 4"/>
          <p:cNvSpPr txBox="1">
            <a:spLocks/>
          </p:cNvSpPr>
          <p:nvPr/>
        </p:nvSpPr>
        <p:spPr>
          <a:xfrm>
            <a:off x="428596" y="3643314"/>
            <a:ext cx="8229600" cy="2304862"/>
          </a:xfrm>
          <a:prstGeom prst="rect">
            <a:avLst/>
          </a:prstGeom>
        </p:spPr>
        <p:txBody>
          <a:bodyPr vert="horz">
            <a:normAutofit/>
          </a:bodyPr>
          <a:lstStyle/>
          <a:p>
            <a:pPr marL="365760" marR="0" lvl="0" indent="-256032" algn="ctr" defTabSz="914400" rtl="0" eaLnBrk="1" fontAlgn="auto" latinLnBrk="0" hangingPunct="1">
              <a:lnSpc>
                <a:spcPct val="100000"/>
              </a:lnSpc>
              <a:spcBef>
                <a:spcPts val="400"/>
              </a:spcBef>
              <a:spcAft>
                <a:spcPts val="0"/>
              </a:spcAft>
              <a:buClr>
                <a:schemeClr val="accent1"/>
              </a:buClr>
              <a:buSzPct val="68000"/>
              <a:tabLst/>
              <a:defRPr/>
            </a:pPr>
            <a:r>
              <a:rPr lang="en-AU" sz="3200" b="1" dirty="0" smtClean="0">
                <a:solidFill>
                  <a:srgbClr val="FF0000"/>
                </a:solidFill>
              </a:rPr>
              <a:t>C = </a:t>
            </a:r>
            <a:r>
              <a:rPr lang="el-GR" sz="3200" b="1" u="sng" dirty="0" smtClean="0">
                <a:solidFill>
                  <a:srgbClr val="FF0000"/>
                </a:solidFill>
              </a:rPr>
              <a:t>ε</a:t>
            </a:r>
            <a:r>
              <a:rPr lang="en-AU" sz="3200" b="1" u="sng" dirty="0" smtClean="0">
                <a:solidFill>
                  <a:srgbClr val="FF0000"/>
                </a:solidFill>
              </a:rPr>
              <a:t>A</a:t>
            </a:r>
          </a:p>
          <a:p>
            <a:pPr marL="365760" marR="0" lvl="0" indent="-256032" algn="ctr" defTabSz="914400" rtl="0" eaLnBrk="1" fontAlgn="auto" latinLnBrk="0" hangingPunct="1">
              <a:lnSpc>
                <a:spcPct val="100000"/>
              </a:lnSpc>
              <a:spcBef>
                <a:spcPts val="400"/>
              </a:spcBef>
              <a:spcAft>
                <a:spcPts val="0"/>
              </a:spcAft>
              <a:buClr>
                <a:schemeClr val="accent1"/>
              </a:buClr>
              <a:buSzPct val="68000"/>
              <a:tabLst/>
              <a:defRPr/>
            </a:pPr>
            <a:r>
              <a:rPr kumimoji="0" lang="en-AU" sz="3200" b="1" i="0" strike="noStrike" kern="1200" cap="none" spc="0" normalizeH="0" noProof="0" dirty="0" smtClean="0">
                <a:ln>
                  <a:noFill/>
                </a:ln>
                <a:solidFill>
                  <a:srgbClr val="FF0000"/>
                </a:solidFill>
                <a:effectLst/>
                <a:uLnTx/>
                <a:uFillTx/>
                <a:latin typeface="+mn-lt"/>
                <a:ea typeface="+mn-ea"/>
                <a:cs typeface="+mn-cs"/>
              </a:rPr>
              <a:t>      d</a:t>
            </a:r>
            <a:endParaRPr kumimoji="0" lang="en-AU" sz="3200" b="1" i="0" u="sng" strike="noStrike" kern="1200" cap="none" spc="0" normalizeH="0" baseline="0" noProof="0" dirty="0">
              <a:ln>
                <a:noFill/>
              </a:ln>
              <a:solidFill>
                <a:srgbClr val="FF0000"/>
              </a:solidFill>
              <a:effectLst/>
              <a:uLnTx/>
              <a:uFillTx/>
              <a:latin typeface="+mn-lt"/>
              <a:ea typeface="+mn-ea"/>
              <a:cs typeface="+mn-cs"/>
            </a:endParaRPr>
          </a:p>
        </p:txBody>
      </p:sp>
      <p:sp>
        <p:nvSpPr>
          <p:cNvPr id="6" name="TextBox 5"/>
          <p:cNvSpPr txBox="1"/>
          <p:nvPr/>
        </p:nvSpPr>
        <p:spPr>
          <a:xfrm>
            <a:off x="928662" y="4929198"/>
            <a:ext cx="7286676" cy="923330"/>
          </a:xfrm>
          <a:prstGeom prst="rect">
            <a:avLst/>
          </a:prstGeom>
          <a:noFill/>
        </p:spPr>
        <p:txBody>
          <a:bodyPr wrap="square" rtlCol="0">
            <a:spAutoFit/>
          </a:bodyPr>
          <a:lstStyle/>
          <a:p>
            <a:r>
              <a:rPr lang="en-AU" dirty="0" smtClean="0"/>
              <a:t>Note – the permittivity of a material is expressed as the relative permittivity </a:t>
            </a:r>
            <a:r>
              <a:rPr lang="el-GR" dirty="0" smtClean="0"/>
              <a:t>ε</a:t>
            </a:r>
            <a:r>
              <a:rPr lang="en-AU" baseline="-25000" dirty="0" smtClean="0"/>
              <a:t>r </a:t>
            </a:r>
            <a:r>
              <a:rPr lang="en-AU" dirty="0" smtClean="0"/>
              <a:t> as compared to the permittivity of a Vacuum </a:t>
            </a:r>
            <a:r>
              <a:rPr lang="el-GR" dirty="0" smtClean="0"/>
              <a:t>ε</a:t>
            </a:r>
            <a:r>
              <a:rPr lang="en-AU" baseline="-25000" dirty="0" smtClean="0"/>
              <a:t>0</a:t>
            </a:r>
            <a:r>
              <a:rPr lang="en-AU" dirty="0" smtClean="0"/>
              <a:t> (8.854 x 10</a:t>
            </a:r>
            <a:r>
              <a:rPr lang="en-AU" baseline="30000" dirty="0" smtClean="0"/>
              <a:t>-12</a:t>
            </a:r>
            <a:r>
              <a:rPr lang="en-AU" dirty="0" smtClean="0"/>
              <a:t>)</a:t>
            </a:r>
            <a:endParaRPr lang="en-A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lvl="0">
              <a:defRPr/>
            </a:pPr>
            <a:r>
              <a:rPr lang="en-AU" sz="2800" b="1" dirty="0" smtClean="0">
                <a:solidFill>
                  <a:srgbClr val="FF0000"/>
                </a:solidFill>
              </a:rPr>
              <a:t>C = </a:t>
            </a:r>
            <a:r>
              <a:rPr lang="el-GR" sz="2800" b="1" u="sng" dirty="0" smtClean="0">
                <a:solidFill>
                  <a:srgbClr val="FF0000"/>
                </a:solidFill>
              </a:rPr>
              <a:t>ε</a:t>
            </a:r>
            <a:r>
              <a:rPr lang="en-AU" sz="2800" b="1" u="sng" dirty="0" smtClean="0">
                <a:solidFill>
                  <a:srgbClr val="FF0000"/>
                </a:solidFill>
              </a:rPr>
              <a:t>A</a:t>
            </a:r>
            <a:r>
              <a:rPr lang="en-AU" sz="2800" b="1" dirty="0" smtClean="0">
                <a:solidFill>
                  <a:srgbClr val="FF0000"/>
                </a:solidFill>
              </a:rPr>
              <a:t>		</a:t>
            </a:r>
            <a:r>
              <a:rPr lang="en-AU" sz="2800" dirty="0" smtClean="0"/>
              <a:t>the</a:t>
            </a:r>
            <a:r>
              <a:rPr lang="en-AU" sz="2800" b="1" dirty="0" smtClean="0"/>
              <a:t> </a:t>
            </a:r>
            <a:r>
              <a:rPr lang="en-AU" sz="2800" dirty="0" smtClean="0"/>
              <a:t>unit for Capacitance (C) is</a:t>
            </a:r>
            <a:endParaRPr lang="en-AU" sz="2800" b="1" u="sng" dirty="0" smtClean="0">
              <a:solidFill>
                <a:srgbClr val="FF0000"/>
              </a:solidFill>
            </a:endParaRPr>
          </a:p>
          <a:p>
            <a:pPr lvl="0">
              <a:buNone/>
              <a:defRPr/>
            </a:pPr>
            <a:r>
              <a:rPr lang="en-AU" sz="2800" b="1" dirty="0" smtClean="0">
                <a:solidFill>
                  <a:srgbClr val="FF0000"/>
                </a:solidFill>
              </a:rPr>
              <a:t>          d		</a:t>
            </a:r>
            <a:r>
              <a:rPr lang="en-AU" sz="2800" dirty="0" smtClean="0"/>
              <a:t>the farad (named after Michael 			Faraday 1791- 1867)</a:t>
            </a:r>
            <a:endParaRPr lang="en-AU" sz="2800" b="1" u="sng" dirty="0" smtClean="0">
              <a:solidFill>
                <a:srgbClr val="FF0000"/>
              </a:solidFill>
            </a:endParaRPr>
          </a:p>
          <a:p>
            <a:r>
              <a:rPr lang="en-AU" dirty="0" smtClean="0"/>
              <a:t>A farad is the amount of charge accumulated on the plates that result in a potential difference of 1 volt.</a:t>
            </a:r>
          </a:p>
          <a:p>
            <a:endParaRPr lang="en-AU" b="1" dirty="0" smtClean="0">
              <a:solidFill>
                <a:srgbClr val="FF0000"/>
              </a:solidFill>
            </a:endParaRPr>
          </a:p>
          <a:p>
            <a:r>
              <a:rPr lang="en-AU" b="1" dirty="0" smtClean="0">
                <a:solidFill>
                  <a:srgbClr val="FF0000"/>
                </a:solidFill>
              </a:rPr>
              <a:t>C = </a:t>
            </a:r>
            <a:r>
              <a:rPr lang="en-AU" b="1" u="sng" dirty="0" smtClean="0">
                <a:solidFill>
                  <a:srgbClr val="FF0000"/>
                </a:solidFill>
              </a:rPr>
              <a:t>Q</a:t>
            </a:r>
          </a:p>
          <a:p>
            <a:pPr>
              <a:buNone/>
            </a:pPr>
            <a:r>
              <a:rPr lang="en-AU" b="1" dirty="0" smtClean="0">
                <a:solidFill>
                  <a:srgbClr val="FF0000"/>
                </a:solidFill>
              </a:rPr>
              <a:t>         V</a:t>
            </a:r>
          </a:p>
          <a:p>
            <a:pPr>
              <a:buNone/>
            </a:pPr>
            <a:endParaRPr lang="en-AU" b="1" dirty="0">
              <a:solidFill>
                <a:srgbClr val="FF0000"/>
              </a:solidFill>
            </a:endParaRPr>
          </a:p>
        </p:txBody>
      </p:sp>
      <p:sp>
        <p:nvSpPr>
          <p:cNvPr id="3" name="Title 2"/>
          <p:cNvSpPr>
            <a:spLocks noGrp="1"/>
          </p:cNvSpPr>
          <p:nvPr>
            <p:ph type="title"/>
          </p:nvPr>
        </p:nvSpPr>
        <p:spPr/>
        <p:txBody>
          <a:bodyPr>
            <a:normAutofit/>
          </a:bodyPr>
          <a:lstStyle/>
          <a:p>
            <a:pPr algn="ctr"/>
            <a:r>
              <a:rPr lang="en-AU" dirty="0" smtClean="0">
                <a:solidFill>
                  <a:schemeClr val="tx1"/>
                </a:solidFill>
              </a:rPr>
              <a:t>Units</a:t>
            </a:r>
          </a:p>
        </p:txBody>
      </p:sp>
      <p:pic>
        <p:nvPicPr>
          <p:cNvPr id="27650" name="Picture 2" descr="http://media-2.web.britannica.com/eb-media/17/8417-004-417B5D75.jpg"/>
          <p:cNvPicPr>
            <a:picLocks noChangeAspect="1" noChangeArrowheads="1"/>
          </p:cNvPicPr>
          <p:nvPr/>
        </p:nvPicPr>
        <p:blipFill>
          <a:blip r:embed="rId2"/>
          <a:srcRect/>
          <a:stretch>
            <a:fillRect/>
          </a:stretch>
        </p:blipFill>
        <p:spPr bwMode="auto">
          <a:xfrm>
            <a:off x="6762750" y="4000500"/>
            <a:ext cx="2381250" cy="28575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2304862"/>
          </a:xfrm>
        </p:spPr>
        <p:txBody>
          <a:bodyPr>
            <a:normAutofit fontScale="92500" lnSpcReduction="20000"/>
          </a:bodyPr>
          <a:lstStyle/>
          <a:p>
            <a:r>
              <a:rPr lang="en-AU" sz="2100" dirty="0" smtClean="0"/>
              <a:t>From </a:t>
            </a:r>
            <a:r>
              <a:rPr lang="en-AU" sz="2100" dirty="0" err="1" smtClean="0"/>
              <a:t>Wikipedia</a:t>
            </a:r>
            <a:r>
              <a:rPr lang="en-AU" sz="2100" dirty="0" smtClean="0"/>
              <a:t>, the free </a:t>
            </a:r>
            <a:r>
              <a:rPr lang="en-AU" sz="2100" dirty="0" err="1" smtClean="0"/>
              <a:t>encyclopedia</a:t>
            </a:r>
            <a:endParaRPr lang="en-AU" sz="2100" dirty="0" smtClean="0"/>
          </a:p>
          <a:p>
            <a:r>
              <a:rPr lang="en-AU" dirty="0" smtClean="0"/>
              <a:t>In electronics, a </a:t>
            </a:r>
            <a:r>
              <a:rPr lang="en-AU" b="1" dirty="0" smtClean="0"/>
              <a:t>voltage divider</a:t>
            </a:r>
            <a:r>
              <a:rPr lang="en-AU" dirty="0" smtClean="0"/>
              <a:t> (also known as a </a:t>
            </a:r>
            <a:r>
              <a:rPr lang="en-AU" b="1" dirty="0" smtClean="0"/>
              <a:t>potential divider</a:t>
            </a:r>
            <a:r>
              <a:rPr lang="en-AU" dirty="0" smtClean="0"/>
              <a:t>) is a simple linear circuit that produces an output voltage (</a:t>
            </a:r>
            <a:r>
              <a:rPr lang="en-AU" i="1" dirty="0" err="1" smtClean="0"/>
              <a:t>V</a:t>
            </a:r>
            <a:r>
              <a:rPr lang="en-AU" baseline="-25000" dirty="0" err="1" smtClean="0"/>
              <a:t>out</a:t>
            </a:r>
            <a:r>
              <a:rPr lang="en-AU" dirty="0" smtClean="0"/>
              <a:t>) that is a fraction of its input voltage (</a:t>
            </a:r>
            <a:r>
              <a:rPr lang="en-AU" i="1" dirty="0" smtClean="0"/>
              <a:t>V</a:t>
            </a:r>
            <a:r>
              <a:rPr lang="en-AU" baseline="-25000" dirty="0" smtClean="0"/>
              <a:t>in</a:t>
            </a:r>
            <a:r>
              <a:rPr lang="en-AU" dirty="0" smtClean="0"/>
              <a:t>). </a:t>
            </a:r>
            <a:r>
              <a:rPr lang="en-AU" b="1" dirty="0" smtClean="0"/>
              <a:t>Voltage division</a:t>
            </a:r>
            <a:r>
              <a:rPr lang="en-AU" dirty="0" smtClean="0"/>
              <a:t> refers to the partitioning of a voltage among the components of the divider.</a:t>
            </a:r>
          </a:p>
          <a:p>
            <a:endParaRPr lang="en-AU" dirty="0"/>
          </a:p>
        </p:txBody>
      </p:sp>
      <p:sp>
        <p:nvSpPr>
          <p:cNvPr id="3" name="Title 2"/>
          <p:cNvSpPr>
            <a:spLocks noGrp="1"/>
          </p:cNvSpPr>
          <p:nvPr>
            <p:ph type="title"/>
          </p:nvPr>
        </p:nvSpPr>
        <p:spPr/>
        <p:txBody>
          <a:bodyPr/>
          <a:lstStyle/>
          <a:p>
            <a:pPr algn="ctr"/>
            <a:r>
              <a:rPr lang="en-AU" dirty="0" smtClean="0">
                <a:solidFill>
                  <a:schemeClr val="tx1"/>
                </a:solidFill>
              </a:rPr>
              <a:t>The Voltage Divider</a:t>
            </a:r>
            <a:endParaRPr lang="en-AU" dirty="0">
              <a:solidFill>
                <a:schemeClr val="tx1"/>
              </a:solidFill>
            </a:endParaRPr>
          </a:p>
        </p:txBody>
      </p:sp>
      <p:pic>
        <p:nvPicPr>
          <p:cNvPr id="29698" name="Picture 2" descr="http://www.ee.ucl.ac.uk/~amoss/java/Vdiv.gif"/>
          <p:cNvPicPr>
            <a:picLocks noChangeAspect="1" noChangeArrowheads="1"/>
          </p:cNvPicPr>
          <p:nvPr/>
        </p:nvPicPr>
        <p:blipFill>
          <a:blip r:embed="rId2"/>
          <a:srcRect/>
          <a:stretch>
            <a:fillRect/>
          </a:stretch>
        </p:blipFill>
        <p:spPr bwMode="auto">
          <a:xfrm>
            <a:off x="5643570" y="3643314"/>
            <a:ext cx="3314700" cy="2209800"/>
          </a:xfrm>
          <a:prstGeom prst="rect">
            <a:avLst/>
          </a:prstGeom>
          <a:noFill/>
        </p:spPr>
      </p:pic>
      <p:sp>
        <p:nvSpPr>
          <p:cNvPr id="5" name="Content Placeholder 1"/>
          <p:cNvSpPr txBox="1">
            <a:spLocks/>
          </p:cNvSpPr>
          <p:nvPr/>
        </p:nvSpPr>
        <p:spPr>
          <a:xfrm>
            <a:off x="428596" y="3786190"/>
            <a:ext cx="5214974" cy="2286016"/>
          </a:xfrm>
          <a:prstGeom prst="rect">
            <a:avLst/>
          </a:prstGeom>
        </p:spPr>
        <p:txBody>
          <a:bodyPr vert="horz">
            <a:normAutofit fontScale="850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AU" sz="2700" b="0" i="0" u="none" strike="noStrike" kern="1200" cap="none" spc="0" normalizeH="0" baseline="0" noProof="0" dirty="0" smtClean="0">
                <a:ln>
                  <a:noFill/>
                </a:ln>
                <a:solidFill>
                  <a:schemeClr val="tx1"/>
                </a:solidFill>
                <a:effectLst/>
                <a:uLnTx/>
                <a:uFillTx/>
                <a:latin typeface="+mn-lt"/>
                <a:ea typeface="+mn-ea"/>
                <a:cs typeface="+mn-cs"/>
              </a:rPr>
              <a:t>A simple example of a voltage divider consists of two resistors in series or a potentiometer. It is commonly used to create a reference voltage, and may also be used as a signal attenuator at low frequencies.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AU"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t">
            <a:normAutofit/>
          </a:bodyPr>
          <a:lstStyle/>
          <a:p>
            <a:pPr lvl="3" algn="ctr" rtl="0">
              <a:spcBef>
                <a:spcPct val="0"/>
              </a:spcBef>
            </a:pPr>
            <a:r>
              <a:rPr lang="en-AU" sz="4100" dirty="0" smtClean="0">
                <a:latin typeface="+mj-lt"/>
              </a:rPr>
              <a:t>Parallel circuits</a:t>
            </a:r>
            <a:r>
              <a:rPr lang="en-AU" sz="2700" dirty="0" smtClean="0"/>
              <a:t/>
            </a:r>
            <a:br>
              <a:rPr lang="en-AU" sz="2700" dirty="0" smtClean="0"/>
            </a:br>
            <a:endParaRPr lang="en-AU" dirty="0"/>
          </a:p>
        </p:txBody>
      </p:sp>
      <p:pic>
        <p:nvPicPr>
          <p:cNvPr id="4098" name="Picture 2" descr="http://www.elektralighting.co.uk/sitegraphics/workplacelighting/thelab.jpg"/>
          <p:cNvPicPr>
            <a:picLocks noChangeAspect="1" noChangeArrowheads="1"/>
          </p:cNvPicPr>
          <p:nvPr/>
        </p:nvPicPr>
        <p:blipFill>
          <a:blip r:embed="rId2" cstate="print"/>
          <a:srcRect/>
          <a:stretch>
            <a:fillRect/>
          </a:stretch>
        </p:blipFill>
        <p:spPr bwMode="auto">
          <a:xfrm>
            <a:off x="0" y="1500174"/>
            <a:ext cx="5143504" cy="3095206"/>
          </a:xfrm>
          <a:prstGeom prst="rect">
            <a:avLst/>
          </a:prstGeom>
          <a:noFill/>
        </p:spPr>
      </p:pic>
      <p:pic>
        <p:nvPicPr>
          <p:cNvPr id="4100" name="Picture 4" descr="http://www.bbc.co.uk/schools/ks3bitesize/science/images/sci_dia_55.gif"/>
          <p:cNvPicPr>
            <a:picLocks noChangeAspect="1" noChangeArrowheads="1"/>
          </p:cNvPicPr>
          <p:nvPr/>
        </p:nvPicPr>
        <p:blipFill>
          <a:blip r:embed="rId3" cstate="print"/>
          <a:srcRect/>
          <a:stretch>
            <a:fillRect/>
          </a:stretch>
        </p:blipFill>
        <p:spPr bwMode="auto">
          <a:xfrm>
            <a:off x="5114925" y="3467100"/>
            <a:ext cx="4029075" cy="3390900"/>
          </a:xfrm>
          <a:prstGeom prst="rect">
            <a:avLst/>
          </a:prstGeom>
          <a:noFill/>
        </p:spPr>
      </p:pic>
      <p:pic>
        <p:nvPicPr>
          <p:cNvPr id="4102" name="Picture 6" descr="http://www.adorama.com/images/Product/IPXPJC3.JPG"/>
          <p:cNvPicPr>
            <a:picLocks noChangeAspect="1" noChangeArrowheads="1"/>
          </p:cNvPicPr>
          <p:nvPr/>
        </p:nvPicPr>
        <p:blipFill>
          <a:blip r:embed="rId4" cstate="print"/>
          <a:srcRect/>
          <a:stretch>
            <a:fillRect/>
          </a:stretch>
        </p:blipFill>
        <p:spPr bwMode="auto">
          <a:xfrm>
            <a:off x="7000892" y="1428736"/>
            <a:ext cx="1905000" cy="1905000"/>
          </a:xfrm>
          <a:prstGeom prst="rect">
            <a:avLst/>
          </a:prstGeom>
          <a:noFill/>
        </p:spPr>
      </p:pic>
      <p:pic>
        <p:nvPicPr>
          <p:cNvPr id="4104" name="Picture 8" descr="http://www.hayesequipment.com/images/newEUkit_med.jpg"/>
          <p:cNvPicPr>
            <a:picLocks noChangeAspect="1" noChangeArrowheads="1"/>
          </p:cNvPicPr>
          <p:nvPr/>
        </p:nvPicPr>
        <p:blipFill>
          <a:blip r:embed="rId5" cstate="print"/>
          <a:srcRect/>
          <a:stretch>
            <a:fillRect/>
          </a:stretch>
        </p:blipFill>
        <p:spPr bwMode="auto">
          <a:xfrm>
            <a:off x="1785918" y="4429132"/>
            <a:ext cx="2857500" cy="210502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2.bp.blogspot.com/_KSBUjit4wHs/SKtbEZHPb2I/AAAAAAAAAUU/jAbflor53HQ/s320/thinking+monkey.jpg"/>
          <p:cNvPicPr>
            <a:picLocks noChangeAspect="1" noChangeArrowheads="1"/>
          </p:cNvPicPr>
          <p:nvPr/>
        </p:nvPicPr>
        <p:blipFill>
          <a:blip r:embed="rId2" cstate="print"/>
          <a:srcRect/>
          <a:stretch>
            <a:fillRect/>
          </a:stretch>
        </p:blipFill>
        <p:spPr bwMode="auto">
          <a:xfrm>
            <a:off x="6572264" y="3643314"/>
            <a:ext cx="2381250" cy="3048000"/>
          </a:xfrm>
          <a:prstGeom prst="rect">
            <a:avLst/>
          </a:prstGeom>
          <a:noFill/>
        </p:spPr>
      </p:pic>
      <p:sp>
        <p:nvSpPr>
          <p:cNvPr id="2" name="Content Placeholder 1"/>
          <p:cNvSpPr>
            <a:spLocks noGrp="1"/>
          </p:cNvSpPr>
          <p:nvPr>
            <p:ph idx="1"/>
          </p:nvPr>
        </p:nvSpPr>
        <p:spPr>
          <a:xfrm>
            <a:off x="457200" y="1481329"/>
            <a:ext cx="8229600" cy="2304862"/>
          </a:xfrm>
        </p:spPr>
        <p:txBody>
          <a:bodyPr>
            <a:normAutofit/>
          </a:bodyPr>
          <a:lstStyle/>
          <a:p>
            <a:r>
              <a:rPr lang="en-AU" dirty="0" smtClean="0"/>
              <a:t>What is the relationship of the resistances in a parallel circuit?</a:t>
            </a:r>
          </a:p>
          <a:p>
            <a:pPr>
              <a:buNone/>
            </a:pPr>
            <a:endParaRPr lang="en-AU" dirty="0" smtClean="0"/>
          </a:p>
          <a:p>
            <a:r>
              <a:rPr lang="en-AU" dirty="0" smtClean="0"/>
              <a:t>What is the sum of the branch currents in a parallel circuit?</a:t>
            </a:r>
          </a:p>
          <a:p>
            <a:endParaRPr lang="en-AU" dirty="0" smtClean="0"/>
          </a:p>
        </p:txBody>
      </p:sp>
      <p:sp>
        <p:nvSpPr>
          <p:cNvPr id="3" name="Title 2"/>
          <p:cNvSpPr>
            <a:spLocks noGrp="1"/>
          </p:cNvSpPr>
          <p:nvPr>
            <p:ph type="title"/>
          </p:nvPr>
        </p:nvSpPr>
        <p:spPr/>
        <p:txBody>
          <a:bodyPr>
            <a:normAutofit fontScale="90000"/>
          </a:bodyPr>
          <a:lstStyle/>
          <a:p>
            <a:pPr algn="ctr"/>
            <a:r>
              <a:rPr lang="en-AU" dirty="0" smtClean="0">
                <a:solidFill>
                  <a:schemeClr val="tx1"/>
                </a:solidFill>
              </a:rPr>
              <a:t>So….what do these results mean?</a:t>
            </a:r>
            <a:endParaRPr lang="en-AU" dirty="0">
              <a:solidFill>
                <a:schemeClr val="tx1"/>
              </a:solidFill>
            </a:endParaRPr>
          </a:p>
        </p:txBody>
      </p:sp>
      <p:sp>
        <p:nvSpPr>
          <p:cNvPr id="6" name="Content Placeholder 1"/>
          <p:cNvSpPr txBox="1">
            <a:spLocks/>
          </p:cNvSpPr>
          <p:nvPr/>
        </p:nvSpPr>
        <p:spPr>
          <a:xfrm>
            <a:off x="571472" y="3929066"/>
            <a:ext cx="6000792" cy="2304862"/>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AU" sz="2700" b="0" i="0" u="none" strike="noStrike" kern="1200" cap="none" spc="0" normalizeH="0" baseline="0" noProof="0" dirty="0" smtClean="0">
                <a:ln>
                  <a:noFill/>
                </a:ln>
                <a:solidFill>
                  <a:schemeClr val="tx1"/>
                </a:solidFill>
                <a:effectLst/>
                <a:uLnTx/>
                <a:uFillTx/>
                <a:latin typeface="+mn-lt"/>
                <a:ea typeface="+mn-ea"/>
                <a:cs typeface="+mn-cs"/>
              </a:rPr>
              <a:t>What happens to the voltage in a parallel</a:t>
            </a:r>
            <a:r>
              <a:rPr kumimoji="0" lang="en-AU" sz="2700" b="0" i="0" u="none" strike="noStrike" kern="1200" cap="none" spc="0" normalizeH="0" noProof="0" dirty="0" smtClean="0">
                <a:ln>
                  <a:noFill/>
                </a:ln>
                <a:solidFill>
                  <a:schemeClr val="tx1"/>
                </a:solidFill>
                <a:effectLst/>
                <a:uLnTx/>
                <a:uFillTx/>
                <a:latin typeface="+mn-lt"/>
                <a:ea typeface="+mn-ea"/>
                <a:cs typeface="+mn-cs"/>
              </a:rPr>
              <a:t> circuit?</a:t>
            </a:r>
            <a:endParaRPr kumimoji="0" lang="en-AU" sz="27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AU" sz="27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tabLst/>
              <a:defRPr/>
            </a:pPr>
            <a:endParaRPr kumimoji="0" lang="en-AU" sz="27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14744" y="1481328"/>
            <a:ext cx="4972056" cy="4525963"/>
          </a:xfrm>
        </p:spPr>
        <p:txBody>
          <a:bodyPr/>
          <a:lstStyle/>
          <a:p>
            <a:pPr>
              <a:buNone/>
            </a:pPr>
            <a:r>
              <a:rPr lang="en-AU" dirty="0" smtClean="0"/>
              <a:t>The current entering any junction is equal to the current leaving that junction </a:t>
            </a:r>
          </a:p>
          <a:p>
            <a:pPr>
              <a:buNone/>
            </a:pPr>
            <a:r>
              <a:rPr lang="en-AU" sz="2800" dirty="0" smtClean="0">
                <a:solidFill>
                  <a:srgbClr val="FF0000"/>
                </a:solidFill>
              </a:rPr>
              <a:t>∑I = 0</a:t>
            </a:r>
            <a:endParaRPr lang="en-AU" sz="2800" dirty="0">
              <a:solidFill>
                <a:srgbClr val="FF0000"/>
              </a:solidFill>
            </a:endParaRPr>
          </a:p>
        </p:txBody>
      </p:sp>
      <p:sp>
        <p:nvSpPr>
          <p:cNvPr id="3" name="Title 2"/>
          <p:cNvSpPr>
            <a:spLocks noGrp="1"/>
          </p:cNvSpPr>
          <p:nvPr>
            <p:ph type="title"/>
          </p:nvPr>
        </p:nvSpPr>
        <p:spPr/>
        <p:txBody>
          <a:bodyPr/>
          <a:lstStyle/>
          <a:p>
            <a:pPr algn="ctr"/>
            <a:r>
              <a:rPr lang="en-AU" dirty="0" smtClean="0">
                <a:solidFill>
                  <a:schemeClr val="tx1"/>
                </a:solidFill>
              </a:rPr>
              <a:t>Kirchhoff’s Current Law</a:t>
            </a:r>
            <a:endParaRPr lang="en-AU" dirty="0">
              <a:solidFill>
                <a:schemeClr val="tx1"/>
              </a:solidFill>
            </a:endParaRPr>
          </a:p>
        </p:txBody>
      </p:sp>
      <p:pic>
        <p:nvPicPr>
          <p:cNvPr id="28674" name="Picture 2" descr="http://www.nwscc.cc.al.us/nsfdc/technology/cartoon_krchoff3.gif"/>
          <p:cNvPicPr>
            <a:picLocks noChangeAspect="1" noChangeArrowheads="1"/>
          </p:cNvPicPr>
          <p:nvPr/>
        </p:nvPicPr>
        <p:blipFill>
          <a:blip r:embed="rId2" cstate="print"/>
          <a:srcRect/>
          <a:stretch>
            <a:fillRect/>
          </a:stretch>
        </p:blipFill>
        <p:spPr bwMode="auto">
          <a:xfrm>
            <a:off x="5143504" y="3857628"/>
            <a:ext cx="4191000" cy="3190875"/>
          </a:xfrm>
          <a:prstGeom prst="rect">
            <a:avLst/>
          </a:prstGeom>
          <a:noFill/>
        </p:spPr>
      </p:pic>
      <p:pic>
        <p:nvPicPr>
          <p:cNvPr id="28676" name="Picture 4" descr="http://www.fact-archive.com/encyclopedia/upload/4/4d/Gustav_Kirchhoff.jpg"/>
          <p:cNvPicPr>
            <a:picLocks noChangeAspect="1" noChangeArrowheads="1"/>
          </p:cNvPicPr>
          <p:nvPr/>
        </p:nvPicPr>
        <p:blipFill>
          <a:blip r:embed="rId3" cstate="print"/>
          <a:srcRect/>
          <a:stretch>
            <a:fillRect/>
          </a:stretch>
        </p:blipFill>
        <p:spPr bwMode="auto">
          <a:xfrm>
            <a:off x="357158" y="1357298"/>
            <a:ext cx="3048000" cy="382905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2304862"/>
          </a:xfrm>
        </p:spPr>
        <p:txBody>
          <a:bodyPr>
            <a:normAutofit fontScale="77500" lnSpcReduction="20000"/>
          </a:bodyPr>
          <a:lstStyle/>
          <a:p>
            <a:r>
              <a:rPr lang="en-AU" sz="2100" dirty="0" smtClean="0"/>
              <a:t>From </a:t>
            </a:r>
            <a:r>
              <a:rPr lang="en-AU" sz="2100" dirty="0" err="1" smtClean="0"/>
              <a:t>Wikipedia</a:t>
            </a:r>
            <a:r>
              <a:rPr lang="en-AU" sz="2100" dirty="0" smtClean="0"/>
              <a:t>, the free </a:t>
            </a:r>
            <a:r>
              <a:rPr lang="en-AU" sz="2100" dirty="0" err="1" smtClean="0"/>
              <a:t>encyclopedia</a:t>
            </a:r>
            <a:endParaRPr lang="en-AU" sz="2100" dirty="0" smtClean="0"/>
          </a:p>
          <a:p>
            <a:r>
              <a:rPr lang="en-AU" sz="2800" dirty="0" smtClean="0"/>
              <a:t>In electronics, a current divider is a simple linear circuit that produces an output current (</a:t>
            </a:r>
            <a:r>
              <a:rPr lang="en-AU" sz="2800" i="1" dirty="0" smtClean="0"/>
              <a:t>I</a:t>
            </a:r>
            <a:r>
              <a:rPr lang="en-AU" sz="2800" baseline="-25000" dirty="0" smtClean="0"/>
              <a:t>X</a:t>
            </a:r>
            <a:r>
              <a:rPr lang="en-AU" sz="2800" dirty="0" smtClean="0"/>
              <a:t>) that is a fraction of its input current (</a:t>
            </a:r>
            <a:r>
              <a:rPr lang="en-AU" sz="2800" i="1" dirty="0" smtClean="0"/>
              <a:t>I</a:t>
            </a:r>
            <a:r>
              <a:rPr lang="en-AU" sz="2800" baseline="-25000" dirty="0" smtClean="0"/>
              <a:t>T</a:t>
            </a:r>
            <a:r>
              <a:rPr lang="en-AU" sz="2800" dirty="0" smtClean="0"/>
              <a:t>). Current division refers to the splitting of current between the branches of the divider. The currents in the various branches of such a circuit will always divide in such a way as to minimize the total energy expended</a:t>
            </a:r>
            <a:endParaRPr lang="en-AU" sz="2800" dirty="0"/>
          </a:p>
        </p:txBody>
      </p:sp>
      <p:sp>
        <p:nvSpPr>
          <p:cNvPr id="3" name="Title 2"/>
          <p:cNvSpPr>
            <a:spLocks noGrp="1"/>
          </p:cNvSpPr>
          <p:nvPr>
            <p:ph type="title"/>
          </p:nvPr>
        </p:nvSpPr>
        <p:spPr/>
        <p:txBody>
          <a:bodyPr/>
          <a:lstStyle/>
          <a:p>
            <a:pPr algn="ctr"/>
            <a:r>
              <a:rPr lang="en-AU" dirty="0" smtClean="0">
                <a:solidFill>
                  <a:schemeClr val="tx1"/>
                </a:solidFill>
              </a:rPr>
              <a:t>The Current Divider</a:t>
            </a:r>
            <a:endParaRPr lang="en-AU" dirty="0">
              <a:solidFill>
                <a:schemeClr val="tx1"/>
              </a:solidFill>
            </a:endParaRPr>
          </a:p>
        </p:txBody>
      </p:sp>
      <p:sp>
        <p:nvSpPr>
          <p:cNvPr id="5" name="Content Placeholder 1"/>
          <p:cNvSpPr txBox="1">
            <a:spLocks/>
          </p:cNvSpPr>
          <p:nvPr/>
        </p:nvSpPr>
        <p:spPr>
          <a:xfrm>
            <a:off x="428596" y="3786190"/>
            <a:ext cx="5214974" cy="2286016"/>
          </a:xfrm>
          <a:prstGeom prst="rect">
            <a:avLst/>
          </a:prstGeom>
        </p:spPr>
        <p:txBody>
          <a:bodyPr vert="horz">
            <a:normAutofit fontScale="92500" lnSpcReduction="20000"/>
          </a:bodyPr>
          <a:lstStyle/>
          <a:p>
            <a:pPr marL="365760" lvl="0" indent="-256032">
              <a:spcBef>
                <a:spcPts val="400"/>
              </a:spcBef>
              <a:buClr>
                <a:schemeClr val="accent1"/>
              </a:buClr>
              <a:buSzPct val="68000"/>
              <a:buFont typeface="Wingdings 3"/>
              <a:buChar char=""/>
              <a:defRPr/>
            </a:pPr>
            <a:r>
              <a:rPr kumimoji="0" lang="en-AU" sz="2700" b="0" i="0" u="none" strike="noStrike" kern="1200" cap="none" spc="0" normalizeH="0" baseline="0" noProof="0" dirty="0" smtClean="0">
                <a:ln>
                  <a:noFill/>
                </a:ln>
                <a:solidFill>
                  <a:schemeClr val="tx1"/>
                </a:solidFill>
                <a:effectLst/>
                <a:uLnTx/>
                <a:uFillTx/>
                <a:latin typeface="+mn-lt"/>
                <a:ea typeface="+mn-ea"/>
                <a:cs typeface="+mn-cs"/>
              </a:rPr>
              <a:t>A simple example of a current divider consists of two </a:t>
            </a:r>
            <a:r>
              <a:rPr lang="en-AU" sz="2700" dirty="0" smtClean="0"/>
              <a:t>resistors (or a potentiometer) </a:t>
            </a:r>
            <a:r>
              <a:rPr kumimoji="0" lang="en-AU" sz="2700" b="0" i="0" u="none" strike="noStrike" kern="1200" cap="none" spc="0" normalizeH="0" baseline="0" noProof="0" dirty="0" smtClean="0">
                <a:ln>
                  <a:noFill/>
                </a:ln>
                <a:solidFill>
                  <a:schemeClr val="tx1"/>
                </a:solidFill>
                <a:effectLst/>
                <a:uLnTx/>
                <a:uFillTx/>
                <a:latin typeface="+mn-lt"/>
                <a:ea typeface="+mn-ea"/>
                <a:cs typeface="+mn-cs"/>
              </a:rPr>
              <a:t>in parallel. It is commonly used to shunt excessive currents away from sensitive loads.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AU" sz="27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descr="http://www.ee.ucl.ac.uk/~amoss/java/Cdiv.gif"/>
          <p:cNvPicPr>
            <a:picLocks noChangeAspect="1" noChangeArrowheads="1"/>
          </p:cNvPicPr>
          <p:nvPr/>
        </p:nvPicPr>
        <p:blipFill>
          <a:blip r:embed="rId2" cstate="print"/>
          <a:srcRect/>
          <a:stretch>
            <a:fillRect/>
          </a:stretch>
        </p:blipFill>
        <p:spPr bwMode="auto">
          <a:xfrm>
            <a:off x="5643570" y="3714752"/>
            <a:ext cx="3314700" cy="272415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t">
            <a:normAutofit fontScale="90000"/>
          </a:bodyPr>
          <a:lstStyle/>
          <a:p>
            <a:pPr lvl="3" algn="ctr" rtl="0">
              <a:spcBef>
                <a:spcPct val="0"/>
              </a:spcBef>
            </a:pPr>
            <a:r>
              <a:rPr lang="en-AU" sz="3100" dirty="0" smtClean="0">
                <a:latin typeface="+mj-lt"/>
              </a:rPr>
              <a:t>The series-parallel circuit and The Voltage divider circuit</a:t>
            </a:r>
            <a:br>
              <a:rPr lang="en-AU" sz="3100" dirty="0" smtClean="0">
                <a:latin typeface="+mj-lt"/>
              </a:rPr>
            </a:br>
            <a:r>
              <a:rPr lang="en-AU" sz="2700" dirty="0" smtClean="0"/>
              <a:t/>
            </a:r>
            <a:br>
              <a:rPr lang="en-AU" sz="2700" dirty="0" smtClean="0"/>
            </a:br>
            <a:endParaRPr lang="en-AU" dirty="0"/>
          </a:p>
        </p:txBody>
      </p:sp>
      <p:pic>
        <p:nvPicPr>
          <p:cNvPr id="4097" name="Picture 1"/>
          <p:cNvPicPr>
            <a:picLocks noChangeAspect="1" noChangeArrowheads="1"/>
          </p:cNvPicPr>
          <p:nvPr/>
        </p:nvPicPr>
        <p:blipFill>
          <a:blip r:embed="rId2" cstate="print"/>
          <a:srcRect/>
          <a:stretch>
            <a:fillRect/>
          </a:stretch>
        </p:blipFill>
        <p:spPr bwMode="auto">
          <a:xfrm>
            <a:off x="0" y="1619268"/>
            <a:ext cx="4714876" cy="4191021"/>
          </a:xfrm>
          <a:prstGeom prst="rect">
            <a:avLst/>
          </a:prstGeom>
          <a:noFill/>
          <a:ln w="9525">
            <a:noFill/>
            <a:miter lim="800000"/>
            <a:headEnd/>
            <a:tailEnd/>
          </a:ln>
          <a:effectLst/>
        </p:spPr>
      </p:pic>
      <p:pic>
        <p:nvPicPr>
          <p:cNvPr id="2" name="Picture 2"/>
          <p:cNvPicPr>
            <a:picLocks noChangeAspect="1" noChangeArrowheads="1"/>
          </p:cNvPicPr>
          <p:nvPr/>
        </p:nvPicPr>
        <p:blipFill>
          <a:blip r:embed="rId3" cstate="print"/>
          <a:srcRect/>
          <a:stretch>
            <a:fillRect/>
          </a:stretch>
        </p:blipFill>
        <p:spPr bwMode="auto">
          <a:xfrm>
            <a:off x="4572001" y="1571612"/>
            <a:ext cx="4370950" cy="44291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people.sinclair.edu/nickreeder/EET150/PageArt/SeriesParallel1.gif"/>
          <p:cNvPicPr>
            <a:picLocks noChangeAspect="1" noChangeArrowheads="1"/>
          </p:cNvPicPr>
          <p:nvPr/>
        </p:nvPicPr>
        <p:blipFill>
          <a:blip r:embed="rId2"/>
          <a:srcRect/>
          <a:stretch>
            <a:fillRect/>
          </a:stretch>
        </p:blipFill>
        <p:spPr bwMode="auto">
          <a:xfrm>
            <a:off x="2770216" y="3429000"/>
            <a:ext cx="3763927" cy="2347916"/>
          </a:xfrm>
          <a:prstGeom prst="rect">
            <a:avLst/>
          </a:prstGeom>
          <a:noFill/>
        </p:spPr>
      </p:pic>
      <p:pic>
        <p:nvPicPr>
          <p:cNvPr id="27650" name="Picture 2" descr="http://2.bp.blogspot.com/_KSBUjit4wHs/SKtbEZHPb2I/AAAAAAAAAUU/jAbflor53HQ/s320/thinking+monkey.jpg"/>
          <p:cNvPicPr>
            <a:picLocks noChangeAspect="1" noChangeArrowheads="1"/>
          </p:cNvPicPr>
          <p:nvPr/>
        </p:nvPicPr>
        <p:blipFill>
          <a:blip r:embed="rId3"/>
          <a:srcRect/>
          <a:stretch>
            <a:fillRect/>
          </a:stretch>
        </p:blipFill>
        <p:spPr bwMode="auto">
          <a:xfrm>
            <a:off x="214282" y="357166"/>
            <a:ext cx="1357322" cy="1737372"/>
          </a:xfrm>
          <a:prstGeom prst="rect">
            <a:avLst/>
          </a:prstGeom>
          <a:noFill/>
        </p:spPr>
      </p:pic>
      <p:sp>
        <p:nvSpPr>
          <p:cNvPr id="3" name="Title 2"/>
          <p:cNvSpPr>
            <a:spLocks noGrp="1"/>
          </p:cNvSpPr>
          <p:nvPr>
            <p:ph type="title"/>
          </p:nvPr>
        </p:nvSpPr>
        <p:spPr/>
        <p:txBody>
          <a:bodyPr>
            <a:normAutofit fontScale="90000"/>
          </a:bodyPr>
          <a:lstStyle/>
          <a:p>
            <a:pPr algn="ctr"/>
            <a:r>
              <a:rPr lang="en-AU" dirty="0" smtClean="0">
                <a:solidFill>
                  <a:schemeClr val="tx1"/>
                </a:solidFill>
              </a:rPr>
              <a:t>Series-parallel circuits are just like doing an electrical </a:t>
            </a:r>
            <a:r>
              <a:rPr lang="en-AU" dirty="0" err="1" smtClean="0">
                <a:solidFill>
                  <a:schemeClr val="tx1"/>
                </a:solidFill>
              </a:rPr>
              <a:t>soduku</a:t>
            </a:r>
            <a:r>
              <a:rPr lang="en-AU" dirty="0" smtClean="0">
                <a:solidFill>
                  <a:schemeClr val="tx1"/>
                </a:solidFill>
              </a:rPr>
              <a:t>! </a:t>
            </a:r>
            <a:endParaRPr lang="en-AU" dirty="0">
              <a:solidFill>
                <a:schemeClr val="tx1"/>
              </a:solidFill>
            </a:endParaRPr>
          </a:p>
        </p:txBody>
      </p:sp>
      <p:pic>
        <p:nvPicPr>
          <p:cNvPr id="3074" name="Picture 2" descr="http://thunderkeys.net/images/other-sites/su_doku.jpg"/>
          <p:cNvPicPr>
            <a:picLocks noChangeAspect="1" noChangeArrowheads="1"/>
          </p:cNvPicPr>
          <p:nvPr/>
        </p:nvPicPr>
        <p:blipFill>
          <a:blip r:embed="rId4"/>
          <a:srcRect/>
          <a:stretch>
            <a:fillRect/>
          </a:stretch>
        </p:blipFill>
        <p:spPr bwMode="auto">
          <a:xfrm>
            <a:off x="6286500" y="3257550"/>
            <a:ext cx="2857500" cy="3600450"/>
          </a:xfrm>
          <a:prstGeom prst="rect">
            <a:avLst/>
          </a:prstGeom>
          <a:noFill/>
        </p:spPr>
      </p:pic>
      <p:pic>
        <p:nvPicPr>
          <p:cNvPr id="1026" name="Picture 2"/>
          <p:cNvPicPr>
            <a:picLocks noChangeAspect="1" noChangeArrowheads="1"/>
          </p:cNvPicPr>
          <p:nvPr/>
        </p:nvPicPr>
        <p:blipFill>
          <a:blip r:embed="rId5"/>
          <a:srcRect/>
          <a:stretch>
            <a:fillRect/>
          </a:stretch>
        </p:blipFill>
        <p:spPr bwMode="auto">
          <a:xfrm>
            <a:off x="6235700" y="1285860"/>
            <a:ext cx="2908300" cy="1944687"/>
          </a:xfrm>
          <a:prstGeom prst="rect">
            <a:avLst/>
          </a:prstGeom>
          <a:noFill/>
          <a:ln w="9525">
            <a:noFill/>
            <a:miter lim="800000"/>
            <a:headEnd/>
            <a:tailEnd/>
          </a:ln>
          <a:effectLst/>
        </p:spPr>
      </p:pic>
      <p:sp>
        <p:nvSpPr>
          <p:cNvPr id="12" name="TextBox 11"/>
          <p:cNvSpPr txBox="1"/>
          <p:nvPr/>
        </p:nvSpPr>
        <p:spPr>
          <a:xfrm>
            <a:off x="2071670" y="1643050"/>
            <a:ext cx="3786214" cy="923330"/>
          </a:xfrm>
          <a:prstGeom prst="rect">
            <a:avLst/>
          </a:prstGeom>
          <a:noFill/>
        </p:spPr>
        <p:txBody>
          <a:bodyPr wrap="square" rtlCol="0">
            <a:spAutoFit/>
          </a:bodyPr>
          <a:lstStyle/>
          <a:p>
            <a:r>
              <a:rPr lang="en-AU" dirty="0" smtClean="0"/>
              <a:t>When presented with a resistor combination like this – solve the parallel portion first</a:t>
            </a:r>
            <a:endParaRPr lang="en-AU" dirty="0"/>
          </a:p>
        </p:txBody>
      </p:sp>
      <p:sp>
        <p:nvSpPr>
          <p:cNvPr id="16" name="TextBox 15"/>
          <p:cNvSpPr txBox="1"/>
          <p:nvPr/>
        </p:nvSpPr>
        <p:spPr>
          <a:xfrm>
            <a:off x="0" y="3143248"/>
            <a:ext cx="3786214" cy="923330"/>
          </a:xfrm>
          <a:prstGeom prst="rect">
            <a:avLst/>
          </a:prstGeom>
          <a:noFill/>
        </p:spPr>
        <p:txBody>
          <a:bodyPr wrap="square" rtlCol="0">
            <a:spAutoFit/>
          </a:bodyPr>
          <a:lstStyle/>
          <a:p>
            <a:r>
              <a:rPr lang="en-AU" dirty="0" smtClean="0"/>
              <a:t>When presented with a resistor combination like this – solve the series portion first</a:t>
            </a:r>
            <a:endParaRPr lang="en-A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TotalTime>
  <Words>1534</Words>
  <Application>Microsoft Office PowerPoint</Application>
  <PresentationFormat>On-screen Show (4:3)</PresentationFormat>
  <Paragraphs>158</Paragraphs>
  <Slides>29</Slides>
  <Notes>2</Notes>
  <HiddenSlides>0</HiddenSlides>
  <MMClips>0</MMClips>
  <ScaleCrop>false</ScaleCrop>
  <HeadingPairs>
    <vt:vector size="8" baseType="variant">
      <vt:variant>
        <vt:lpstr>Theme</vt:lpstr>
      </vt:variant>
      <vt:variant>
        <vt:i4>1</vt:i4>
      </vt:variant>
      <vt:variant>
        <vt:lpstr>Links</vt:lpstr>
      </vt:variant>
      <vt:variant>
        <vt:i4>1</vt:i4>
      </vt:variant>
      <vt:variant>
        <vt:lpstr>Embedded OLE Servers</vt:lpstr>
      </vt:variant>
      <vt:variant>
        <vt:i4>1</vt:i4>
      </vt:variant>
      <vt:variant>
        <vt:lpstr>Slide Titles</vt:lpstr>
      </vt:variant>
      <vt:variant>
        <vt:i4>29</vt:i4>
      </vt:variant>
    </vt:vector>
  </HeadingPairs>
  <TitlesOfParts>
    <vt:vector size="32" baseType="lpstr">
      <vt:lpstr>Concourse</vt:lpstr>
      <vt:lpstr>http://www.youtube.com/watch?v=MERh6H6AjdY</vt:lpstr>
      <vt:lpstr>Package</vt:lpstr>
      <vt:lpstr>So….what do these results mean?</vt:lpstr>
      <vt:lpstr>Kirchhoff’s Voltage Law</vt:lpstr>
      <vt:lpstr>The Voltage Divider</vt:lpstr>
      <vt:lpstr>Parallel circuits </vt:lpstr>
      <vt:lpstr>So….what do these results mean?</vt:lpstr>
      <vt:lpstr>Kirchhoff’s Current Law</vt:lpstr>
      <vt:lpstr>The Current Divider</vt:lpstr>
      <vt:lpstr>The series-parallel circuit and The Voltage divider circuit  </vt:lpstr>
      <vt:lpstr>Series-parallel circuits are just like doing an electrical soduku! </vt:lpstr>
      <vt:lpstr>The Wheatstone bridge</vt:lpstr>
      <vt:lpstr>Electrical Meters </vt:lpstr>
      <vt:lpstr>Hazards involved in using electrical instruments and the safety control measures that should be taken</vt:lpstr>
      <vt:lpstr>Digital vs. Analogue</vt:lpstr>
      <vt:lpstr>Slide 14</vt:lpstr>
      <vt:lpstr>Selecting an appropriate meter. </vt:lpstr>
      <vt:lpstr>Meter safety</vt:lpstr>
      <vt:lpstr>Direct resistance measurement</vt:lpstr>
      <vt:lpstr>Voltmeter – ammeter measurement</vt:lpstr>
      <vt:lpstr>Typical resistance measurement instruments for electrical work</vt:lpstr>
      <vt:lpstr>Slide 20</vt:lpstr>
      <vt:lpstr>Typical resistance measurement instruments for electrical work</vt:lpstr>
      <vt:lpstr> Time constants   </vt:lpstr>
      <vt:lpstr>What is a Capacitor?</vt:lpstr>
      <vt:lpstr>What is a Capacitor?</vt:lpstr>
      <vt:lpstr>Types of capacitors</vt:lpstr>
      <vt:lpstr>Factors affecting capacitance</vt:lpstr>
      <vt:lpstr>Factors affecting capacitance</vt:lpstr>
      <vt:lpstr>Factors affecting capacitance</vt:lpstr>
      <vt:lpstr>Units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So….what do these results mean?</dc:title>
  <dc:creator>Mark</dc:creator>
  <cp:lastModifiedBy>Mark</cp:lastModifiedBy>
  <cp:revision>3</cp:revision>
  <dcterms:created xsi:type="dcterms:W3CDTF">2012-02-24T13:07:25Z</dcterms:created>
  <dcterms:modified xsi:type="dcterms:W3CDTF">2012-02-24T13:19:22Z</dcterms:modified>
</cp:coreProperties>
</file>